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435" r:id="rId2"/>
    <p:sldId id="436" r:id="rId3"/>
    <p:sldId id="437" r:id="rId4"/>
    <p:sldId id="443" r:id="rId5"/>
    <p:sldId id="440" r:id="rId6"/>
    <p:sldId id="441" r:id="rId7"/>
    <p:sldId id="449" r:id="rId8"/>
    <p:sldId id="452" r:id="rId9"/>
    <p:sldId id="454" r:id="rId10"/>
    <p:sldId id="463" r:id="rId11"/>
    <p:sldId id="467" r:id="rId12"/>
    <p:sldId id="470" r:id="rId13"/>
    <p:sldId id="481" r:id="rId14"/>
    <p:sldId id="487" r:id="rId15"/>
    <p:sldId id="493" r:id="rId16"/>
    <p:sldId id="416" r:id="rId17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eiller Numérique - Mairie Peyruis" initials="CNMP" lastIdx="1" clrIdx="0">
    <p:extLst>
      <p:ext uri="{19B8F6BF-5375-455C-9EA6-DF929625EA0E}">
        <p15:presenceInfo xmlns:p15="http://schemas.microsoft.com/office/powerpoint/2012/main" userId="S::conseiller.numerique@peyruis.fr::78b7c5b4-2592-4ce4-a952-9cd0c938cd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37"/>
    <a:srgbClr val="044A75"/>
    <a:srgbClr val="00CC57"/>
    <a:srgbClr val="B9FFD7"/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0" autoAdjust="0"/>
    <p:restoredTop sz="92515" autoAdjust="0"/>
  </p:normalViewPr>
  <p:slideViewPr>
    <p:cSldViewPr snapToGrid="0">
      <p:cViewPr varScale="1">
        <p:scale>
          <a:sx n="106" d="100"/>
          <a:sy n="106" d="100"/>
        </p:scale>
        <p:origin x="10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7328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1363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4550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1951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9154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9878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051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990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0749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7407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7758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2319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0319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8040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120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30A1-B7E8-45DC-82D8-7FEC46EB08D1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37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C439-96E5-4C7C-B429-0338E00DD685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11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18DE-9D14-4D9C-BFD0-B5578807AC3E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48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7589-B360-4653-9877-DC79E094090D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24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A474-29C1-407B-85A8-F3D3E78B222F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11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DC5-F5A6-4BA4-B977-A9895C7AEC51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9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F1F0-D1FB-4969-9C9D-2D38E5BF2AB0}" type="datetime1">
              <a:rPr lang="fr-FR" smtClean="0"/>
              <a:t>09/02/2023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47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E3D8-09CB-44F2-98FE-FFA25DDEF463}" type="datetime1">
              <a:rPr lang="fr-FR" smtClean="0"/>
              <a:t>09/02/2023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54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91C4-90AE-4526-9CAB-2CDA1CD8F105}" type="datetime1">
              <a:rPr lang="fr-FR" smtClean="0"/>
              <a:t>09/02/2023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38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E342-1F5C-4D7B-A53E-8313991820AE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65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6BDD-F878-48E9-B270-912930909783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84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49C5E-1C60-4963-B84C-28BD8A6E18E2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Newsletter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2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" TargetMode="External"/><Relationship Id="rId2" Type="http://schemas.openxmlformats.org/officeDocument/2006/relationships/hyperlink" Target="https://unsplash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freepik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49" y="-101316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Sendinblue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649144" y="795091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4DB83470-2105-22BC-0400-B792401F6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93" r="80090" b="26053"/>
          <a:stretch/>
        </p:blipFill>
        <p:spPr>
          <a:xfrm>
            <a:off x="2965322" y="30346"/>
            <a:ext cx="749268" cy="5806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FAEEE2D-7435-CECE-C28F-4CB9FD482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4445"/>
            <a:ext cx="9906000" cy="434538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92C5000-EBD7-42B8-E1FA-A93DCB37E2B8}"/>
              </a:ext>
            </a:extLst>
          </p:cNvPr>
          <p:cNvSpPr/>
          <p:nvPr/>
        </p:nvSpPr>
        <p:spPr>
          <a:xfrm>
            <a:off x="3873954" y="3175031"/>
            <a:ext cx="1546549" cy="186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>
                <a:solidFill>
                  <a:schemeClr val="tx1"/>
                </a:solidFill>
              </a:rPr>
              <a:t>mail@mail.com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2E4AA8-B959-96A1-9B38-453C75813ACF}"/>
              </a:ext>
            </a:extLst>
          </p:cNvPr>
          <p:cNvSpPr/>
          <p:nvPr/>
        </p:nvSpPr>
        <p:spPr>
          <a:xfrm>
            <a:off x="3873954" y="3880077"/>
            <a:ext cx="913525" cy="156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>
                <a:solidFill>
                  <a:schemeClr val="tx1"/>
                </a:solidFill>
              </a:rPr>
              <a:t>Prénom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4F2A50-54D2-533F-BC83-970D7452D7ED}"/>
              </a:ext>
            </a:extLst>
          </p:cNvPr>
          <p:cNvSpPr/>
          <p:nvPr/>
        </p:nvSpPr>
        <p:spPr>
          <a:xfrm>
            <a:off x="6292963" y="3885131"/>
            <a:ext cx="913525" cy="186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>
                <a:solidFill>
                  <a:schemeClr val="tx1"/>
                </a:solidFill>
              </a:rPr>
              <a:t>Nom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272D91-DFCA-DDCB-A228-18798E2494A7}"/>
              </a:ext>
            </a:extLst>
          </p:cNvPr>
          <p:cNvSpPr/>
          <p:nvPr/>
        </p:nvSpPr>
        <p:spPr>
          <a:xfrm>
            <a:off x="4380920" y="4516281"/>
            <a:ext cx="1114533" cy="156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6 12 34 56 78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E461ED-3C9F-F888-E960-39B235DDBBF8}"/>
              </a:ext>
            </a:extLst>
          </p:cNvPr>
          <p:cNvSpPr/>
          <p:nvPr/>
        </p:nvSpPr>
        <p:spPr>
          <a:xfrm>
            <a:off x="3813305" y="5486677"/>
            <a:ext cx="2153039" cy="186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>
                <a:solidFill>
                  <a:schemeClr val="tx1"/>
                </a:solidFill>
              </a:rPr>
              <a:t>Nom de votre entreprise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87A15C-0EA1-0612-6FA6-D0449FE896CD}"/>
              </a:ext>
            </a:extLst>
          </p:cNvPr>
          <p:cNvSpPr/>
          <p:nvPr/>
        </p:nvSpPr>
        <p:spPr>
          <a:xfrm>
            <a:off x="8680385" y="1470051"/>
            <a:ext cx="1028506" cy="208267"/>
          </a:xfrm>
          <a:prstGeom prst="rect">
            <a:avLst/>
          </a:prstGeom>
          <a:solidFill>
            <a:srgbClr val="044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>
                <a:solidFill>
                  <a:schemeClr val="bg1"/>
                </a:solidFill>
              </a:rPr>
              <a:t>Entreprise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5C3FD64-A8F2-1308-7549-24FFF271B241}"/>
              </a:ext>
            </a:extLst>
          </p:cNvPr>
          <p:cNvSpPr/>
          <p:nvPr/>
        </p:nvSpPr>
        <p:spPr>
          <a:xfrm>
            <a:off x="8670680" y="1404444"/>
            <a:ext cx="1038211" cy="296665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0" name="Organigramme : Alternative 9">
            <a:extLst>
              <a:ext uri="{FF2B5EF4-FFF2-40B4-BE49-F238E27FC236}">
                <a16:creationId xmlns:a16="http://schemas.microsoft.com/office/drawing/2014/main" id="{8F60BDCD-FAA8-416A-5E5F-D9F5EECB4820}"/>
              </a:ext>
            </a:extLst>
          </p:cNvPr>
          <p:cNvSpPr/>
          <p:nvPr/>
        </p:nvSpPr>
        <p:spPr>
          <a:xfrm>
            <a:off x="8961401" y="824885"/>
            <a:ext cx="849557" cy="348216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Votre compte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095B48D-8992-FB81-F434-C73B82EDA540}"/>
              </a:ext>
            </a:extLst>
          </p:cNvPr>
          <p:cNvCxnSpPr>
            <a:cxnSpLocks/>
            <a:stCxn id="3" idx="0"/>
            <a:endCxn id="10" idx="2"/>
          </p:cNvCxnSpPr>
          <p:nvPr/>
        </p:nvCxnSpPr>
        <p:spPr>
          <a:xfrm flipV="1">
            <a:off x="9189785" y="1173101"/>
            <a:ext cx="196394" cy="231343"/>
          </a:xfrm>
          <a:prstGeom prst="straightConnector1">
            <a:avLst/>
          </a:prstGeom>
          <a:ln w="28575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E6D9F88B-53A4-E8A5-2018-5178C9F20D05}"/>
              </a:ext>
            </a:extLst>
          </p:cNvPr>
          <p:cNvSpPr/>
          <p:nvPr/>
        </p:nvSpPr>
        <p:spPr>
          <a:xfrm>
            <a:off x="57565" y="1379079"/>
            <a:ext cx="274184" cy="296665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4" name="Organigramme : Alternative 23">
            <a:extLst>
              <a:ext uri="{FF2B5EF4-FFF2-40B4-BE49-F238E27FC236}">
                <a16:creationId xmlns:a16="http://schemas.microsoft.com/office/drawing/2014/main" id="{98DE7A4C-E6BD-894B-E8F9-4E79F99292A3}"/>
              </a:ext>
            </a:extLst>
          </p:cNvPr>
          <p:cNvSpPr/>
          <p:nvPr/>
        </p:nvSpPr>
        <p:spPr>
          <a:xfrm>
            <a:off x="95043" y="926883"/>
            <a:ext cx="747490" cy="296665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Tableau de bord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1F0F832-DC20-C6EB-B555-A155D247E5EA}"/>
              </a:ext>
            </a:extLst>
          </p:cNvPr>
          <p:cNvCxnSpPr>
            <a:cxnSpLocks/>
            <a:stCxn id="23" idx="7"/>
            <a:endCxn id="24" idx="2"/>
          </p:cNvCxnSpPr>
          <p:nvPr/>
        </p:nvCxnSpPr>
        <p:spPr>
          <a:xfrm flipV="1">
            <a:off x="291596" y="1223548"/>
            <a:ext cx="177192" cy="198976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959FC20D-59DF-1ED1-C25C-8DD54C5133D8}"/>
              </a:ext>
            </a:extLst>
          </p:cNvPr>
          <p:cNvSpPr/>
          <p:nvPr/>
        </p:nvSpPr>
        <p:spPr>
          <a:xfrm>
            <a:off x="478494" y="1412416"/>
            <a:ext cx="734486" cy="296665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1" name="Organigramme : Alternative 30">
            <a:extLst>
              <a:ext uri="{FF2B5EF4-FFF2-40B4-BE49-F238E27FC236}">
                <a16:creationId xmlns:a16="http://schemas.microsoft.com/office/drawing/2014/main" id="{BC68EF90-B68E-6B47-9364-6280C104D078}"/>
              </a:ext>
            </a:extLst>
          </p:cNvPr>
          <p:cNvSpPr/>
          <p:nvPr/>
        </p:nvSpPr>
        <p:spPr>
          <a:xfrm>
            <a:off x="1156437" y="888604"/>
            <a:ext cx="921686" cy="296665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Campagne email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7223B1C6-D022-C2C5-E4DF-ABF92C266D6F}"/>
              </a:ext>
            </a:extLst>
          </p:cNvPr>
          <p:cNvCxnSpPr>
            <a:cxnSpLocks/>
            <a:stCxn id="30" idx="7"/>
            <a:endCxn id="31" idx="2"/>
          </p:cNvCxnSpPr>
          <p:nvPr/>
        </p:nvCxnSpPr>
        <p:spPr>
          <a:xfrm flipV="1">
            <a:off x="1105417" y="1185269"/>
            <a:ext cx="511863" cy="270593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58DCDC95-2127-2F4D-695F-0EDA581E52B3}"/>
              </a:ext>
            </a:extLst>
          </p:cNvPr>
          <p:cNvSpPr/>
          <p:nvPr/>
        </p:nvSpPr>
        <p:spPr>
          <a:xfrm>
            <a:off x="1343637" y="1412416"/>
            <a:ext cx="734486" cy="296665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 dirty="0"/>
          </a:p>
        </p:txBody>
      </p:sp>
      <p:sp>
        <p:nvSpPr>
          <p:cNvPr id="38" name="Organigramme : Alternative 37">
            <a:extLst>
              <a:ext uri="{FF2B5EF4-FFF2-40B4-BE49-F238E27FC236}">
                <a16:creationId xmlns:a16="http://schemas.microsoft.com/office/drawing/2014/main" id="{3679D5C5-76FF-FF79-6553-056F2AF68284}"/>
              </a:ext>
            </a:extLst>
          </p:cNvPr>
          <p:cNvSpPr/>
          <p:nvPr/>
        </p:nvSpPr>
        <p:spPr>
          <a:xfrm>
            <a:off x="918345" y="1933344"/>
            <a:ext cx="1045166" cy="296665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Réponses automatiques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07EC0870-0761-D6F4-36A9-FD1D8110D353}"/>
              </a:ext>
            </a:extLst>
          </p:cNvPr>
          <p:cNvCxnSpPr>
            <a:cxnSpLocks/>
            <a:stCxn id="37" idx="4"/>
            <a:endCxn id="38" idx="0"/>
          </p:cNvCxnSpPr>
          <p:nvPr/>
        </p:nvCxnSpPr>
        <p:spPr>
          <a:xfrm flipH="1">
            <a:off x="1440929" y="1709081"/>
            <a:ext cx="269952" cy="224264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>
            <a:extLst>
              <a:ext uri="{FF2B5EF4-FFF2-40B4-BE49-F238E27FC236}">
                <a16:creationId xmlns:a16="http://schemas.microsoft.com/office/drawing/2014/main" id="{6BA904E4-B3A3-8B89-3EAC-306F9043C1EF}"/>
              </a:ext>
            </a:extLst>
          </p:cNvPr>
          <p:cNvSpPr/>
          <p:nvPr/>
        </p:nvSpPr>
        <p:spPr>
          <a:xfrm>
            <a:off x="3218656" y="1422524"/>
            <a:ext cx="734486" cy="296665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 dirty="0"/>
          </a:p>
        </p:txBody>
      </p:sp>
      <p:sp>
        <p:nvSpPr>
          <p:cNvPr id="50" name="Organigramme : Alternative 49">
            <a:extLst>
              <a:ext uri="{FF2B5EF4-FFF2-40B4-BE49-F238E27FC236}">
                <a16:creationId xmlns:a16="http://schemas.microsoft.com/office/drawing/2014/main" id="{708ED9EB-7CBA-EBD8-D010-5A8210A93E0B}"/>
              </a:ext>
            </a:extLst>
          </p:cNvPr>
          <p:cNvSpPr/>
          <p:nvPr/>
        </p:nvSpPr>
        <p:spPr>
          <a:xfrm>
            <a:off x="2793364" y="1943453"/>
            <a:ext cx="921226" cy="296665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Devinez !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F2F2908A-F411-FA99-DA3B-C8FA8E127E6B}"/>
              </a:ext>
            </a:extLst>
          </p:cNvPr>
          <p:cNvCxnSpPr>
            <a:cxnSpLocks/>
            <a:stCxn id="49" idx="4"/>
            <a:endCxn id="50" idx="0"/>
          </p:cNvCxnSpPr>
          <p:nvPr/>
        </p:nvCxnSpPr>
        <p:spPr>
          <a:xfrm flipH="1">
            <a:off x="3253977" y="1719189"/>
            <a:ext cx="331922" cy="224264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127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-66006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👥 Contacts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10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602437" y="851308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BB4EE0B-D164-094D-E2FB-4D7D0FD1A78F}"/>
              </a:ext>
            </a:extLst>
          </p:cNvPr>
          <p:cNvGrpSpPr/>
          <p:nvPr/>
        </p:nvGrpSpPr>
        <p:grpSpPr>
          <a:xfrm>
            <a:off x="0" y="1194806"/>
            <a:ext cx="9906000" cy="3888966"/>
            <a:chOff x="0" y="1035790"/>
            <a:chExt cx="12192000" cy="478642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BA924AE-9E7C-F451-74FC-D87D18456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5873"/>
            <a:stretch/>
          </p:blipFill>
          <p:spPr>
            <a:xfrm>
              <a:off x="0" y="1035790"/>
              <a:ext cx="12192000" cy="676158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12A60E7-1FEB-943F-7EAF-48FDA02C4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1028" r="94375" b="6886"/>
            <a:stretch/>
          </p:blipFill>
          <p:spPr>
            <a:xfrm>
              <a:off x="0" y="5243712"/>
              <a:ext cx="685800" cy="578498"/>
            </a:xfrm>
            <a:prstGeom prst="rect">
              <a:avLst/>
            </a:prstGeom>
          </p:spPr>
        </p:pic>
      </p:grpSp>
      <p:sp>
        <p:nvSpPr>
          <p:cNvPr id="12" name="Ellipse 11">
            <a:extLst>
              <a:ext uri="{FF2B5EF4-FFF2-40B4-BE49-F238E27FC236}">
                <a16:creationId xmlns:a16="http://schemas.microsoft.com/office/drawing/2014/main" id="{BCA8B349-C59B-2282-FAB7-0BDE77FFE7C4}"/>
              </a:ext>
            </a:extLst>
          </p:cNvPr>
          <p:cNvSpPr/>
          <p:nvPr/>
        </p:nvSpPr>
        <p:spPr>
          <a:xfrm>
            <a:off x="8487220" y="1377239"/>
            <a:ext cx="1418780" cy="333759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A08E540-9E0F-31CB-D75D-9F6F84564ED3}"/>
              </a:ext>
            </a:extLst>
          </p:cNvPr>
          <p:cNvSpPr/>
          <p:nvPr/>
        </p:nvSpPr>
        <p:spPr>
          <a:xfrm>
            <a:off x="8401148" y="1437766"/>
            <a:ext cx="285555" cy="273232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/>
              <a:t>1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DCF57C5-623B-B9F5-CA23-C57DD6BDD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6" y="1914944"/>
            <a:ext cx="3002756" cy="4012591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0784B8EE-097B-4555-1BEC-E2DD1D2A084E}"/>
              </a:ext>
            </a:extLst>
          </p:cNvPr>
          <p:cNvGrpSpPr/>
          <p:nvPr/>
        </p:nvGrpSpPr>
        <p:grpSpPr>
          <a:xfrm>
            <a:off x="278607" y="1717951"/>
            <a:ext cx="2228849" cy="327901"/>
            <a:chOff x="2116520" y="6264815"/>
            <a:chExt cx="2418973" cy="403571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D1270783-2505-1BF6-D6D4-384F73A1B6AD}"/>
                </a:ext>
              </a:extLst>
            </p:cNvPr>
            <p:cNvSpPr/>
            <p:nvPr/>
          </p:nvSpPr>
          <p:spPr>
            <a:xfrm>
              <a:off x="2116521" y="6298457"/>
              <a:ext cx="351452" cy="336286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dirty="0"/>
                <a:t>2</a:t>
              </a:r>
            </a:p>
          </p:txBody>
        </p:sp>
        <p:sp>
          <p:nvSpPr>
            <p:cNvPr id="17" name="Organigramme : Alternative 16">
              <a:extLst>
                <a:ext uri="{FF2B5EF4-FFF2-40B4-BE49-F238E27FC236}">
                  <a16:creationId xmlns:a16="http://schemas.microsoft.com/office/drawing/2014/main" id="{FB155B28-A7E8-8F7C-A5F1-D872093109B3}"/>
                </a:ext>
              </a:extLst>
            </p:cNvPr>
            <p:cNvSpPr/>
            <p:nvPr/>
          </p:nvSpPr>
          <p:spPr>
            <a:xfrm>
              <a:off x="2116520" y="6264815"/>
              <a:ext cx="2418973" cy="40357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38" dirty="0">
                  <a:solidFill>
                    <a:schemeClr val="tx1"/>
                  </a:solidFill>
                </a:rPr>
                <a:t>Remplissez le formulaire</a:t>
              </a:r>
            </a:p>
          </p:txBody>
        </p: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3CF5660A-A00F-1C23-6FC2-9352800EF8DD}"/>
              </a:ext>
            </a:extLst>
          </p:cNvPr>
          <p:cNvSpPr/>
          <p:nvPr/>
        </p:nvSpPr>
        <p:spPr>
          <a:xfrm>
            <a:off x="1633548" y="5541193"/>
            <a:ext cx="323829" cy="273232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/>
              <a:t>3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2D2FABE-A213-60A5-DD21-CAF0CD083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684" y="2241559"/>
            <a:ext cx="3250860" cy="187311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23382CD-5879-58B2-918A-E0B51B38CA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802" y="4720738"/>
            <a:ext cx="2809672" cy="820455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75C539B9-E583-7B32-C1FE-BB0D6C155191}"/>
              </a:ext>
            </a:extLst>
          </p:cNvPr>
          <p:cNvGrpSpPr/>
          <p:nvPr/>
        </p:nvGrpSpPr>
        <p:grpSpPr>
          <a:xfrm>
            <a:off x="5672129" y="5379129"/>
            <a:ext cx="2600324" cy="327901"/>
            <a:chOff x="2116520" y="6264815"/>
            <a:chExt cx="2822135" cy="403571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09129A76-0793-3A52-FE2E-7D6C86B87E92}"/>
                </a:ext>
              </a:extLst>
            </p:cNvPr>
            <p:cNvSpPr/>
            <p:nvPr/>
          </p:nvSpPr>
          <p:spPr>
            <a:xfrm>
              <a:off x="2116521" y="6298457"/>
              <a:ext cx="351452" cy="336286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dirty="0"/>
                <a:t>5</a:t>
              </a:r>
            </a:p>
          </p:txBody>
        </p:sp>
        <p:sp>
          <p:nvSpPr>
            <p:cNvPr id="23" name="Organigramme : Alternative 22">
              <a:extLst>
                <a:ext uri="{FF2B5EF4-FFF2-40B4-BE49-F238E27FC236}">
                  <a16:creationId xmlns:a16="http://schemas.microsoft.com/office/drawing/2014/main" id="{DA0BB186-80E0-ED7D-EA17-1E923A737FE0}"/>
                </a:ext>
              </a:extLst>
            </p:cNvPr>
            <p:cNvSpPr/>
            <p:nvPr/>
          </p:nvSpPr>
          <p:spPr>
            <a:xfrm>
              <a:off x="2116520" y="6264815"/>
              <a:ext cx="2822135" cy="40357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38" dirty="0">
                  <a:solidFill>
                    <a:schemeClr val="tx1"/>
                  </a:solidFill>
                </a:rPr>
                <a:t>Continuez ou passez à la suite !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5DE9FF6-19AD-AD07-EF03-0649050CC45E}"/>
              </a:ext>
            </a:extLst>
          </p:cNvPr>
          <p:cNvGrpSpPr/>
          <p:nvPr/>
        </p:nvGrpSpPr>
        <p:grpSpPr>
          <a:xfrm>
            <a:off x="4105377" y="3705741"/>
            <a:ext cx="2228849" cy="327901"/>
            <a:chOff x="2116520" y="6264815"/>
            <a:chExt cx="2418973" cy="403571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C379672B-07F1-4FDE-4B07-D3ED58E0E188}"/>
                </a:ext>
              </a:extLst>
            </p:cNvPr>
            <p:cNvSpPr/>
            <p:nvPr/>
          </p:nvSpPr>
          <p:spPr>
            <a:xfrm>
              <a:off x="2116521" y="6298457"/>
              <a:ext cx="351452" cy="336286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dirty="0"/>
                <a:t>4</a:t>
              </a:r>
            </a:p>
          </p:txBody>
        </p:sp>
        <p:sp>
          <p:nvSpPr>
            <p:cNvPr id="25" name="Organigramme : Alternative 24">
              <a:extLst>
                <a:ext uri="{FF2B5EF4-FFF2-40B4-BE49-F238E27FC236}">
                  <a16:creationId xmlns:a16="http://schemas.microsoft.com/office/drawing/2014/main" id="{119B5381-FFB5-72A8-8191-DF917F03E5E8}"/>
                </a:ext>
              </a:extLst>
            </p:cNvPr>
            <p:cNvSpPr/>
            <p:nvPr/>
          </p:nvSpPr>
          <p:spPr>
            <a:xfrm>
              <a:off x="2116520" y="6264815"/>
              <a:ext cx="2418973" cy="40357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38" dirty="0">
                  <a:solidFill>
                    <a:schemeClr val="tx1"/>
                  </a:solidFill>
                </a:rPr>
                <a:t>Ce message apparaît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7358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93EC89BF-A682-BB51-280F-66FCDB44E1CB}"/>
              </a:ext>
            </a:extLst>
          </p:cNvPr>
          <p:cNvGrpSpPr/>
          <p:nvPr/>
        </p:nvGrpSpPr>
        <p:grpSpPr>
          <a:xfrm>
            <a:off x="4147203" y="4188112"/>
            <a:ext cx="4498856" cy="2386306"/>
            <a:chOff x="2258990" y="2561996"/>
            <a:chExt cx="5851548" cy="3281821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05E2E7B2-9B49-372A-0827-194E17D9C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8990" y="2561996"/>
              <a:ext cx="5851548" cy="3281821"/>
            </a:xfrm>
            <a:prstGeom prst="rect">
              <a:avLst/>
            </a:prstGeom>
            <a:ln>
              <a:solidFill>
                <a:srgbClr val="008037"/>
              </a:solidFill>
            </a:ln>
          </p:spPr>
        </p:pic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EE7155A9-484D-3706-282D-C139150A564E}"/>
                </a:ext>
              </a:extLst>
            </p:cNvPr>
            <p:cNvGrpSpPr/>
            <p:nvPr/>
          </p:nvGrpSpPr>
          <p:grpSpPr>
            <a:xfrm>
              <a:off x="3488463" y="4822788"/>
              <a:ext cx="2690874" cy="327901"/>
              <a:chOff x="3846102" y="5668456"/>
              <a:chExt cx="2920410" cy="403571"/>
            </a:xfrm>
          </p:grpSpPr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A622960F-6DE7-8B2E-FECC-788455125E59}"/>
                  </a:ext>
                </a:extLst>
              </p:cNvPr>
              <p:cNvSpPr/>
              <p:nvPr/>
            </p:nvSpPr>
            <p:spPr>
              <a:xfrm>
                <a:off x="3846102" y="5702098"/>
                <a:ext cx="351452" cy="336286"/>
              </a:xfrm>
              <a:prstGeom prst="ellipse">
                <a:avLst/>
              </a:prstGeom>
              <a:solidFill>
                <a:srgbClr val="008037"/>
              </a:solidFill>
              <a:ln w="28575">
                <a:solidFill>
                  <a:srgbClr val="0080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63" dirty="0"/>
                  <a:t>4</a:t>
                </a:r>
              </a:p>
            </p:txBody>
          </p:sp>
          <p:sp>
            <p:nvSpPr>
              <p:cNvPr id="17" name="Organigramme : Alternative 16">
                <a:extLst>
                  <a:ext uri="{FF2B5EF4-FFF2-40B4-BE49-F238E27FC236}">
                    <a16:creationId xmlns:a16="http://schemas.microsoft.com/office/drawing/2014/main" id="{EB722893-1F8D-B39F-3C1B-C869614A15C7}"/>
                  </a:ext>
                </a:extLst>
              </p:cNvPr>
              <p:cNvSpPr/>
              <p:nvPr/>
            </p:nvSpPr>
            <p:spPr>
              <a:xfrm>
                <a:off x="3846102" y="5668456"/>
                <a:ext cx="2920410" cy="403571"/>
              </a:xfrm>
              <a:prstGeom prst="flowChartAlternateProcess">
                <a:avLst/>
              </a:prstGeom>
              <a:noFill/>
              <a:ln w="19050">
                <a:solidFill>
                  <a:srgbClr val="0080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38" dirty="0">
                    <a:solidFill>
                      <a:schemeClr val="tx1"/>
                    </a:solidFill>
                  </a:rPr>
                  <a:t>Nommez votre campagne</a:t>
                </a:r>
              </a:p>
            </p:txBody>
          </p:sp>
        </p:grp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25" y="-322632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📩 Envoyer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11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662320" y="573775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>
            <a:extLst>
              <a:ext uri="{FF2B5EF4-FFF2-40B4-BE49-F238E27FC236}">
                <a16:creationId xmlns:a16="http://schemas.microsoft.com/office/drawing/2014/main" id="{10BAB72E-89A2-C82C-5C9F-AA56D5F10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3775"/>
            <a:ext cx="9906000" cy="1155700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072DB662-B364-0DAB-9BDB-FB1466B6E625}"/>
              </a:ext>
            </a:extLst>
          </p:cNvPr>
          <p:cNvSpPr/>
          <p:nvPr/>
        </p:nvSpPr>
        <p:spPr>
          <a:xfrm>
            <a:off x="401008" y="591698"/>
            <a:ext cx="1000871" cy="333759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A5F1473-43C9-0E4F-7D62-2839CC01FD91}"/>
              </a:ext>
            </a:extLst>
          </p:cNvPr>
          <p:cNvSpPr/>
          <p:nvPr/>
        </p:nvSpPr>
        <p:spPr>
          <a:xfrm>
            <a:off x="376765" y="481154"/>
            <a:ext cx="285555" cy="273232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/>
              <a:t>1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F3FA803-FF49-31E0-2718-9B10591AD9AE}"/>
              </a:ext>
            </a:extLst>
          </p:cNvPr>
          <p:cNvSpPr/>
          <p:nvPr/>
        </p:nvSpPr>
        <p:spPr>
          <a:xfrm>
            <a:off x="8224092" y="1134949"/>
            <a:ext cx="1681908" cy="333759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AD20163-4885-E33F-6007-14E52EE67549}"/>
              </a:ext>
            </a:extLst>
          </p:cNvPr>
          <p:cNvSpPr/>
          <p:nvPr/>
        </p:nvSpPr>
        <p:spPr>
          <a:xfrm>
            <a:off x="8224092" y="1166073"/>
            <a:ext cx="285555" cy="273232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/>
              <a:t>2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5DCF6A6-A2A9-EFE7-CEA5-5B68A6DE912D}"/>
              </a:ext>
            </a:extLst>
          </p:cNvPr>
          <p:cNvGrpSpPr/>
          <p:nvPr/>
        </p:nvGrpSpPr>
        <p:grpSpPr>
          <a:xfrm>
            <a:off x="1514984" y="1607681"/>
            <a:ext cx="5972232" cy="2559067"/>
            <a:chOff x="1225273" y="1650794"/>
            <a:chExt cx="7275734" cy="3328262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3006A688-5706-EC5D-02FA-4B4B0D80D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5273" y="1650794"/>
              <a:ext cx="7275734" cy="3328262"/>
            </a:xfrm>
            <a:prstGeom prst="rect">
              <a:avLst/>
            </a:prstGeom>
          </p:spPr>
        </p:pic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D1DC3584-1F82-778E-5555-FED1DD74F999}"/>
                </a:ext>
              </a:extLst>
            </p:cNvPr>
            <p:cNvSpPr/>
            <p:nvPr/>
          </p:nvSpPr>
          <p:spPr>
            <a:xfrm>
              <a:off x="1328588" y="3057035"/>
              <a:ext cx="1681908" cy="333759"/>
            </a:xfrm>
            <a:prstGeom prst="ellipse">
              <a:avLst/>
            </a:prstGeom>
            <a:noFill/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90FAB16-7C41-85CB-0F6A-0D026C7F7298}"/>
                </a:ext>
              </a:extLst>
            </p:cNvPr>
            <p:cNvSpPr/>
            <p:nvPr/>
          </p:nvSpPr>
          <p:spPr>
            <a:xfrm>
              <a:off x="1328588" y="2831956"/>
              <a:ext cx="323829" cy="273232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dirty="0"/>
                <a:t>3</a:t>
              </a:r>
            </a:p>
          </p:txBody>
        </p:sp>
      </p:grpSp>
      <p:sp>
        <p:nvSpPr>
          <p:cNvPr id="18" name="Ellipse 17">
            <a:extLst>
              <a:ext uri="{FF2B5EF4-FFF2-40B4-BE49-F238E27FC236}">
                <a16:creationId xmlns:a16="http://schemas.microsoft.com/office/drawing/2014/main" id="{5B6150E3-E144-D5FC-1C1F-CF34EA13B88C}"/>
              </a:ext>
            </a:extLst>
          </p:cNvPr>
          <p:cNvSpPr/>
          <p:nvPr/>
        </p:nvSpPr>
        <p:spPr>
          <a:xfrm>
            <a:off x="6509442" y="6155542"/>
            <a:ext cx="1492802" cy="333759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3DA37AD-5832-9B42-E66C-EF8CE6AC8D13}"/>
              </a:ext>
            </a:extLst>
          </p:cNvPr>
          <p:cNvSpPr/>
          <p:nvPr/>
        </p:nvSpPr>
        <p:spPr>
          <a:xfrm>
            <a:off x="7716689" y="6167043"/>
            <a:ext cx="285555" cy="273232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34107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12</a:t>
            </a:fld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4BCE66A6-9FF5-2062-920C-98E0067944DD}"/>
              </a:ext>
            </a:extLst>
          </p:cNvPr>
          <p:cNvGrpSpPr/>
          <p:nvPr/>
        </p:nvGrpSpPr>
        <p:grpSpPr>
          <a:xfrm>
            <a:off x="261918" y="0"/>
            <a:ext cx="2228849" cy="327901"/>
            <a:chOff x="1778581" y="5301393"/>
            <a:chExt cx="2418973" cy="403571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A822736-9435-2FA0-2E28-40F8E17CC943}"/>
                </a:ext>
              </a:extLst>
            </p:cNvPr>
            <p:cNvSpPr/>
            <p:nvPr/>
          </p:nvSpPr>
          <p:spPr>
            <a:xfrm>
              <a:off x="1778581" y="5335035"/>
              <a:ext cx="351452" cy="336286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dirty="0"/>
                <a:t>6</a:t>
              </a:r>
            </a:p>
          </p:txBody>
        </p:sp>
        <p:sp>
          <p:nvSpPr>
            <p:cNvPr id="31" name="Organigramme : Alternative 30">
              <a:extLst>
                <a:ext uri="{FF2B5EF4-FFF2-40B4-BE49-F238E27FC236}">
                  <a16:creationId xmlns:a16="http://schemas.microsoft.com/office/drawing/2014/main" id="{1FB6317C-74B7-96D1-EF4E-A9C25A0CA85C}"/>
                </a:ext>
              </a:extLst>
            </p:cNvPr>
            <p:cNvSpPr/>
            <p:nvPr/>
          </p:nvSpPr>
          <p:spPr>
            <a:xfrm>
              <a:off x="1778581" y="5301393"/>
              <a:ext cx="2418973" cy="40357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38" dirty="0">
                  <a:solidFill>
                    <a:schemeClr val="tx1"/>
                  </a:solidFill>
                </a:rPr>
                <a:t>Remplissez le formulaire</a:t>
              </a: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E92A56A1-119D-F5A8-BCA1-C192EDEE1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976"/>
            <a:ext cx="5349240" cy="5572125"/>
          </a:xfrm>
          <a:prstGeom prst="rect">
            <a:avLst/>
          </a:prstGeom>
        </p:spPr>
      </p:pic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DE061D88-1AB1-FADB-AF62-5F81F02EBF38}"/>
              </a:ext>
            </a:extLst>
          </p:cNvPr>
          <p:cNvSpPr/>
          <p:nvPr/>
        </p:nvSpPr>
        <p:spPr>
          <a:xfrm>
            <a:off x="2674620" y="4596976"/>
            <a:ext cx="2228849" cy="327901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Vous pouvez notamment ajouter une pièce jointe à votre mail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61A5DF1-2278-3501-F1EF-0EB30D0E1435}"/>
              </a:ext>
            </a:extLst>
          </p:cNvPr>
          <p:cNvCxnSpPr/>
          <p:nvPr/>
        </p:nvCxnSpPr>
        <p:spPr>
          <a:xfrm>
            <a:off x="574238" y="4202091"/>
            <a:ext cx="2100382" cy="0"/>
          </a:xfrm>
          <a:prstGeom prst="line">
            <a:avLst/>
          </a:prstGeom>
          <a:ln w="127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rganigramme : Alternative 7">
            <a:extLst>
              <a:ext uri="{FF2B5EF4-FFF2-40B4-BE49-F238E27FC236}">
                <a16:creationId xmlns:a16="http://schemas.microsoft.com/office/drawing/2014/main" id="{F6F93A9B-0F74-B4E4-A163-5632E764E841}"/>
              </a:ext>
            </a:extLst>
          </p:cNvPr>
          <p:cNvSpPr/>
          <p:nvPr/>
        </p:nvSpPr>
        <p:spPr>
          <a:xfrm>
            <a:off x="2848172" y="4029087"/>
            <a:ext cx="737371" cy="327901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strike="sngStrike" dirty="0">
                <a:solidFill>
                  <a:schemeClr val="tx1"/>
                </a:solidFill>
              </a:rPr>
              <a:t>RGPD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A48ABDD-B5DB-C1D5-4F55-63630550BA14}"/>
              </a:ext>
            </a:extLst>
          </p:cNvPr>
          <p:cNvGrpSpPr/>
          <p:nvPr/>
        </p:nvGrpSpPr>
        <p:grpSpPr>
          <a:xfrm>
            <a:off x="6056768" y="1410619"/>
            <a:ext cx="3722483" cy="1009553"/>
            <a:chOff x="6183516" y="1219272"/>
            <a:chExt cx="3722483" cy="1009553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B62789E1-5D67-55E3-47F1-B4529D37F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422" b="81694"/>
            <a:stretch/>
          </p:blipFill>
          <p:spPr>
            <a:xfrm>
              <a:off x="6183516" y="1219272"/>
              <a:ext cx="3722483" cy="839915"/>
            </a:xfrm>
            <a:prstGeom prst="rect">
              <a:avLst/>
            </a:prstGeom>
          </p:spPr>
        </p:pic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2D6376DF-A7BC-B0A0-AE7F-8045A55CCAB4}"/>
                </a:ext>
              </a:extLst>
            </p:cNvPr>
            <p:cNvSpPr/>
            <p:nvPr/>
          </p:nvSpPr>
          <p:spPr>
            <a:xfrm>
              <a:off x="8832874" y="1642931"/>
              <a:ext cx="964780" cy="333759"/>
            </a:xfrm>
            <a:prstGeom prst="ellipse">
              <a:avLst/>
            </a:prstGeom>
            <a:noFill/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DE217E99-A84A-766B-DD7C-906E094EA3C3}"/>
                </a:ext>
              </a:extLst>
            </p:cNvPr>
            <p:cNvSpPr/>
            <p:nvPr/>
          </p:nvSpPr>
          <p:spPr>
            <a:xfrm>
              <a:off x="9172485" y="1955593"/>
              <a:ext cx="285555" cy="273232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dirty="0"/>
                <a:t>7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D26CEB8-EAC4-AAF0-0924-855326F8C021}"/>
              </a:ext>
            </a:extLst>
          </p:cNvPr>
          <p:cNvGrpSpPr/>
          <p:nvPr/>
        </p:nvGrpSpPr>
        <p:grpSpPr>
          <a:xfrm>
            <a:off x="6183516" y="3025299"/>
            <a:ext cx="3274080" cy="2534579"/>
            <a:chOff x="6183516" y="3025299"/>
            <a:chExt cx="3274080" cy="2534579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71AAD2EA-C7F0-B188-2AD4-E1F26976A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83516" y="3025299"/>
              <a:ext cx="3274080" cy="2120799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1361F8D8-73D7-BDF3-591B-45A726503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50611" y="5041288"/>
              <a:ext cx="1037179" cy="518590"/>
            </a:xfrm>
            <a:prstGeom prst="rect">
              <a:avLst/>
            </a:prstGeom>
          </p:spPr>
        </p:pic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81143187-5BCB-4C4A-127F-A300FBA3481F}"/>
                </a:ext>
              </a:extLst>
            </p:cNvPr>
            <p:cNvSpPr/>
            <p:nvPr/>
          </p:nvSpPr>
          <p:spPr>
            <a:xfrm>
              <a:off x="8107833" y="5216372"/>
              <a:ext cx="285555" cy="273232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dirty="0"/>
                <a:t>8</a:t>
              </a:r>
            </a:p>
          </p:txBody>
        </p:sp>
      </p:grpSp>
      <p:sp>
        <p:nvSpPr>
          <p:cNvPr id="18" name="Ellipse 17">
            <a:extLst>
              <a:ext uri="{FF2B5EF4-FFF2-40B4-BE49-F238E27FC236}">
                <a16:creationId xmlns:a16="http://schemas.microsoft.com/office/drawing/2014/main" id="{9FA90CD5-33B5-92E1-5C85-0BA01BF6B719}"/>
              </a:ext>
            </a:extLst>
          </p:cNvPr>
          <p:cNvSpPr/>
          <p:nvPr/>
        </p:nvSpPr>
        <p:spPr>
          <a:xfrm>
            <a:off x="8407913" y="5186108"/>
            <a:ext cx="964780" cy="333759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</p:spTree>
    <p:extLst>
      <p:ext uri="{BB962C8B-B14F-4D97-AF65-F5344CB8AC3E}">
        <p14:creationId xmlns:p14="http://schemas.microsoft.com/office/powerpoint/2010/main" val="3358589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41D7344-3F6A-51B4-CED0-613550974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00" y="1176790"/>
            <a:ext cx="8638000" cy="378493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45" y="-273885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📩 Envoyer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13</a:t>
            </a:fld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AD20163-4885-E33F-6007-14E52EE67549}"/>
              </a:ext>
            </a:extLst>
          </p:cNvPr>
          <p:cNvSpPr/>
          <p:nvPr/>
        </p:nvSpPr>
        <p:spPr>
          <a:xfrm>
            <a:off x="3182451" y="2261276"/>
            <a:ext cx="285555" cy="273232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/>
              <a:t>9</a:t>
            </a:r>
          </a:p>
        </p:txBody>
      </p:sp>
      <p:sp>
        <p:nvSpPr>
          <p:cNvPr id="10" name="Organigramme : Alternative 9">
            <a:extLst>
              <a:ext uri="{FF2B5EF4-FFF2-40B4-BE49-F238E27FC236}">
                <a16:creationId xmlns:a16="http://schemas.microsoft.com/office/drawing/2014/main" id="{6F7DB834-5F69-70FC-7A4D-C9C9133B9A86}"/>
              </a:ext>
            </a:extLst>
          </p:cNvPr>
          <p:cNvSpPr/>
          <p:nvPr/>
        </p:nvSpPr>
        <p:spPr>
          <a:xfrm>
            <a:off x="3182451" y="2233943"/>
            <a:ext cx="2718188" cy="327901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Retrouvez votre newsletter dans les campagnes programmées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B31A202-D4F3-325E-755E-811DA6E9AA1D}"/>
              </a:ext>
            </a:extLst>
          </p:cNvPr>
          <p:cNvCxnSpPr/>
          <p:nvPr/>
        </p:nvCxnSpPr>
        <p:spPr>
          <a:xfrm>
            <a:off x="681037" y="803135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887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A365C7B-2A46-0F7E-9299-BDAFC87BD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12" y="136523"/>
            <a:ext cx="4761588" cy="3218579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F3FA803-FF49-31E0-2718-9B10591AD9AE}"/>
              </a:ext>
            </a:extLst>
          </p:cNvPr>
          <p:cNvSpPr/>
          <p:nvPr/>
        </p:nvSpPr>
        <p:spPr>
          <a:xfrm>
            <a:off x="298191" y="2123469"/>
            <a:ext cx="1350153" cy="333759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AD20163-4885-E33F-6007-14E52EE67549}"/>
              </a:ext>
            </a:extLst>
          </p:cNvPr>
          <p:cNvSpPr/>
          <p:nvPr/>
        </p:nvSpPr>
        <p:spPr>
          <a:xfrm>
            <a:off x="48635" y="2137102"/>
            <a:ext cx="285555" cy="273232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/>
              <a:t>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3933E99-78BA-BF36-E722-AADE163727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880"/>
          <a:stretch/>
        </p:blipFill>
        <p:spPr>
          <a:xfrm>
            <a:off x="0" y="760449"/>
            <a:ext cx="9906000" cy="59728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3" y="-274451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🤖 Automatisation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14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6E84F57-AB7E-5133-28DF-31DCA229E8D9}"/>
              </a:ext>
            </a:extLst>
          </p:cNvPr>
          <p:cNvCxnSpPr/>
          <p:nvPr/>
        </p:nvCxnSpPr>
        <p:spPr>
          <a:xfrm>
            <a:off x="681038" y="629537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8BC7F615-E743-BA99-0401-574B2AD3DA86}"/>
              </a:ext>
            </a:extLst>
          </p:cNvPr>
          <p:cNvSpPr/>
          <p:nvPr/>
        </p:nvSpPr>
        <p:spPr>
          <a:xfrm>
            <a:off x="1262785" y="781864"/>
            <a:ext cx="966066" cy="333759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5B5E074-F891-81FB-D9E1-1B3D2ED6C5BF}"/>
              </a:ext>
            </a:extLst>
          </p:cNvPr>
          <p:cNvSpPr/>
          <p:nvPr/>
        </p:nvSpPr>
        <p:spPr>
          <a:xfrm>
            <a:off x="1153595" y="785860"/>
            <a:ext cx="285555" cy="273232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/>
              <a:t>1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31E7C13-3729-C894-3346-6997505C4D3C}"/>
              </a:ext>
            </a:extLst>
          </p:cNvPr>
          <p:cNvGrpSpPr/>
          <p:nvPr/>
        </p:nvGrpSpPr>
        <p:grpSpPr>
          <a:xfrm>
            <a:off x="48635" y="2581721"/>
            <a:ext cx="1860946" cy="3490419"/>
            <a:chOff x="2511878" y="2725093"/>
            <a:chExt cx="1860946" cy="3490419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7CE44453-E7F5-E4D1-93A0-2C824542A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5357" t="28197" r="55857"/>
            <a:stretch/>
          </p:blipFill>
          <p:spPr>
            <a:xfrm>
              <a:off x="2511878" y="2725093"/>
              <a:ext cx="1860946" cy="34904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D05864F-3FC0-4553-6B3E-D6D5649A3D46}"/>
                </a:ext>
              </a:extLst>
            </p:cNvPr>
            <p:cNvSpPr/>
            <p:nvPr/>
          </p:nvSpPr>
          <p:spPr>
            <a:xfrm>
              <a:off x="2797435" y="4414471"/>
              <a:ext cx="1350153" cy="333759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16CC169E-DF99-ED5C-2DA8-41D12A0D1C17}"/>
                </a:ext>
              </a:extLst>
            </p:cNvPr>
            <p:cNvSpPr/>
            <p:nvPr/>
          </p:nvSpPr>
          <p:spPr>
            <a:xfrm>
              <a:off x="2511879" y="4375043"/>
              <a:ext cx="285555" cy="273232"/>
            </a:xfrm>
            <a:prstGeom prst="ellipse">
              <a:avLst/>
            </a:prstGeom>
            <a:solidFill>
              <a:srgbClr val="00803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dirty="0"/>
                <a:t>3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CB8813AE-9ADD-3224-38A6-E4575B90CBF4}"/>
              </a:ext>
            </a:extLst>
          </p:cNvPr>
          <p:cNvGrpSpPr/>
          <p:nvPr/>
        </p:nvGrpSpPr>
        <p:grpSpPr>
          <a:xfrm>
            <a:off x="1963856" y="2811982"/>
            <a:ext cx="2723532" cy="2526804"/>
            <a:chOff x="5209332" y="2739416"/>
            <a:chExt cx="3471380" cy="3216388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54BB539D-322E-50F6-02AD-4691B3367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09332" y="2739416"/>
              <a:ext cx="3471380" cy="3216388"/>
            </a:xfrm>
            <a:prstGeom prst="rect">
              <a:avLst/>
            </a:prstGeom>
          </p:spPr>
        </p:pic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092C3161-73F4-D703-2A87-81B199E95E69}"/>
                </a:ext>
              </a:extLst>
            </p:cNvPr>
            <p:cNvSpPr/>
            <p:nvPr/>
          </p:nvSpPr>
          <p:spPr>
            <a:xfrm>
              <a:off x="7914693" y="2915936"/>
              <a:ext cx="688618" cy="252831"/>
            </a:xfrm>
            <a:prstGeom prst="ellipse">
              <a:avLst/>
            </a:prstGeom>
            <a:noFill/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C6506732-CE58-E900-6113-5003374E5F9C}"/>
                </a:ext>
              </a:extLst>
            </p:cNvPr>
            <p:cNvSpPr/>
            <p:nvPr/>
          </p:nvSpPr>
          <p:spPr>
            <a:xfrm>
              <a:off x="7771914" y="2895535"/>
              <a:ext cx="285555" cy="273232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dirty="0"/>
                <a:t>4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AD6C318B-E923-7464-44F2-8CB26FBE7097}"/>
              </a:ext>
            </a:extLst>
          </p:cNvPr>
          <p:cNvGrpSpPr/>
          <p:nvPr/>
        </p:nvGrpSpPr>
        <p:grpSpPr>
          <a:xfrm>
            <a:off x="4741664" y="2021929"/>
            <a:ext cx="5164336" cy="3606228"/>
            <a:chOff x="948854" y="1386575"/>
            <a:chExt cx="7496845" cy="4147665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4EDCB058-1E96-D176-4951-75E165B60C78}"/>
                </a:ext>
              </a:extLst>
            </p:cNvPr>
            <p:cNvSpPr/>
            <p:nvPr/>
          </p:nvSpPr>
          <p:spPr>
            <a:xfrm>
              <a:off x="2941680" y="1454815"/>
              <a:ext cx="340720" cy="273232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dirty="0"/>
                <a:t>5</a:t>
              </a:r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2690E1DA-8A08-9862-E25B-5F55B2A0D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8854" y="2025091"/>
              <a:ext cx="3259895" cy="1723243"/>
            </a:xfrm>
            <a:prstGeom prst="rect">
              <a:avLst/>
            </a:prstGeom>
          </p:spPr>
        </p:pic>
        <p:sp>
          <p:nvSpPr>
            <p:cNvPr id="24" name="Organigramme : Alternative 23">
              <a:extLst>
                <a:ext uri="{FF2B5EF4-FFF2-40B4-BE49-F238E27FC236}">
                  <a16:creationId xmlns:a16="http://schemas.microsoft.com/office/drawing/2014/main" id="{4DD78C33-771D-8A10-97C4-2D4CA9D92F46}"/>
                </a:ext>
              </a:extLst>
            </p:cNvPr>
            <p:cNvSpPr/>
            <p:nvPr/>
          </p:nvSpPr>
          <p:spPr>
            <a:xfrm>
              <a:off x="3512084" y="1386575"/>
              <a:ext cx="3004363" cy="461097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38" dirty="0">
                  <a:solidFill>
                    <a:schemeClr val="tx1"/>
                  </a:solidFill>
                </a:rPr>
                <a:t>Choisissez les paramètres qui vous conviennent</a:t>
              </a:r>
            </a:p>
          </p:txBody>
        </p: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EDE6B06B-E650-C954-9F57-3A12A7CCD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8855" y="3810997"/>
              <a:ext cx="3307065" cy="1723243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AC258EF2-2519-CC05-38EE-B811C68F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53000" y="1998701"/>
              <a:ext cx="3492699" cy="3522198"/>
            </a:xfrm>
            <a:prstGeom prst="rect">
              <a:avLst/>
            </a:prstGeom>
          </p:spPr>
        </p:pic>
      </p:grp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FED5F991-56CB-EE93-9F24-8656AE2136C0}"/>
              </a:ext>
            </a:extLst>
          </p:cNvPr>
          <p:cNvCxnSpPr>
            <a:cxnSpLocks/>
          </p:cNvCxnSpPr>
          <p:nvPr/>
        </p:nvCxnSpPr>
        <p:spPr>
          <a:xfrm flipV="1">
            <a:off x="1972952" y="2554148"/>
            <a:ext cx="0" cy="3543403"/>
          </a:xfrm>
          <a:prstGeom prst="line">
            <a:avLst/>
          </a:prstGeom>
          <a:ln w="1905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E17B367B-935C-C4E7-D385-628B72000202}"/>
              </a:ext>
            </a:extLst>
          </p:cNvPr>
          <p:cNvCxnSpPr>
            <a:cxnSpLocks/>
          </p:cNvCxnSpPr>
          <p:nvPr/>
        </p:nvCxnSpPr>
        <p:spPr>
          <a:xfrm flipV="1">
            <a:off x="4687388" y="2200043"/>
            <a:ext cx="0" cy="3872097"/>
          </a:xfrm>
          <a:prstGeom prst="line">
            <a:avLst/>
          </a:prstGeom>
          <a:ln w="1905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025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93117324-350E-2CD7-9B03-C76959C6B0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386"/>
          <a:stretch/>
        </p:blipFill>
        <p:spPr>
          <a:xfrm>
            <a:off x="1546152" y="4629355"/>
            <a:ext cx="7129444" cy="21309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41" y="-282465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🤖 Automation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15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6E84F57-AB7E-5133-28DF-31DCA229E8D9}"/>
              </a:ext>
            </a:extLst>
          </p:cNvPr>
          <p:cNvCxnSpPr/>
          <p:nvPr/>
        </p:nvCxnSpPr>
        <p:spPr>
          <a:xfrm>
            <a:off x="681038" y="511629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F2968B2F-E5E5-8E02-75CC-FB6F02835566}"/>
              </a:ext>
            </a:extLst>
          </p:cNvPr>
          <p:cNvGrpSpPr/>
          <p:nvPr/>
        </p:nvGrpSpPr>
        <p:grpSpPr>
          <a:xfrm>
            <a:off x="786764" y="768969"/>
            <a:ext cx="8039477" cy="3758980"/>
            <a:chOff x="0" y="1808303"/>
            <a:chExt cx="9906000" cy="4375106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870FCE1C-8767-3289-A03E-EA00CDB27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808303"/>
              <a:ext cx="9906000" cy="4375106"/>
            </a:xfrm>
            <a:prstGeom prst="rect">
              <a:avLst/>
            </a:prstGeom>
          </p:spPr>
        </p:pic>
        <p:sp>
          <p:nvSpPr>
            <p:cNvPr id="11" name="Organigramme : Alternative 10">
              <a:extLst>
                <a:ext uri="{FF2B5EF4-FFF2-40B4-BE49-F238E27FC236}">
                  <a16:creationId xmlns:a16="http://schemas.microsoft.com/office/drawing/2014/main" id="{4EE57EE6-F163-45B0-0A0B-988B1B7271D2}"/>
                </a:ext>
              </a:extLst>
            </p:cNvPr>
            <p:cNvSpPr/>
            <p:nvPr/>
          </p:nvSpPr>
          <p:spPr>
            <a:xfrm>
              <a:off x="2028186" y="3551477"/>
              <a:ext cx="2228849" cy="32790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38" dirty="0">
                  <a:solidFill>
                    <a:schemeClr val="tx1"/>
                  </a:solidFill>
                </a:rPr>
                <a:t>Vous pouvez ajouter des actions à votre scénario</a:t>
              </a: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FB8669E6-4B80-2DEA-1660-0951595689E3}"/>
                </a:ext>
              </a:extLst>
            </p:cNvPr>
            <p:cNvSpPr/>
            <p:nvPr/>
          </p:nvSpPr>
          <p:spPr>
            <a:xfrm>
              <a:off x="4835135" y="3669475"/>
              <a:ext cx="190242" cy="178271"/>
            </a:xfrm>
            <a:prstGeom prst="ellipse">
              <a:avLst/>
            </a:prstGeom>
            <a:noFill/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1BA485C-552E-4DC3-ECCE-62A8E786D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8659" y="3965488"/>
              <a:ext cx="421582" cy="450800"/>
            </a:xfrm>
            <a:prstGeom prst="rect">
              <a:avLst/>
            </a:prstGeom>
          </p:spPr>
        </p:pic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711DA19-EA56-8811-1BCE-FCBCF01628D5}"/>
                </a:ext>
              </a:extLst>
            </p:cNvPr>
            <p:cNvSpPr/>
            <p:nvPr/>
          </p:nvSpPr>
          <p:spPr>
            <a:xfrm>
              <a:off x="5558737" y="3955820"/>
              <a:ext cx="190242" cy="387441"/>
            </a:xfrm>
            <a:prstGeom prst="ellipse">
              <a:avLst/>
            </a:prstGeom>
            <a:noFill/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15" name="Organigramme : Alternative 14">
              <a:extLst>
                <a:ext uri="{FF2B5EF4-FFF2-40B4-BE49-F238E27FC236}">
                  <a16:creationId xmlns:a16="http://schemas.microsoft.com/office/drawing/2014/main" id="{F0A13F05-BFCF-DBCF-8FF7-B775BD8ACE1F}"/>
                </a:ext>
              </a:extLst>
            </p:cNvPr>
            <p:cNvSpPr/>
            <p:nvPr/>
          </p:nvSpPr>
          <p:spPr>
            <a:xfrm>
              <a:off x="5821040" y="4015360"/>
              <a:ext cx="2228850" cy="450800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38" dirty="0">
                  <a:solidFill>
                    <a:schemeClr val="tx1"/>
                  </a:solidFill>
                </a:rPr>
                <a:t>Et supprimer ou modifier des étapes</a:t>
              </a: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6F4CBA9F-7F99-A1A8-A43A-94D94CBA2E03}"/>
                </a:ext>
              </a:extLst>
            </p:cNvPr>
            <p:cNvSpPr/>
            <p:nvPr/>
          </p:nvSpPr>
          <p:spPr>
            <a:xfrm>
              <a:off x="8792838" y="1956110"/>
              <a:ext cx="1113162" cy="296664"/>
            </a:xfrm>
            <a:prstGeom prst="ellipse">
              <a:avLst/>
            </a:prstGeom>
            <a:noFill/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ADFCC164-8103-502D-55E1-58438E9959FD}"/>
              </a:ext>
            </a:extLst>
          </p:cNvPr>
          <p:cNvGrpSpPr/>
          <p:nvPr/>
        </p:nvGrpSpPr>
        <p:grpSpPr>
          <a:xfrm>
            <a:off x="1197223" y="1410093"/>
            <a:ext cx="2371626" cy="327901"/>
            <a:chOff x="410481" y="923175"/>
            <a:chExt cx="2371626" cy="327901"/>
          </a:xfrm>
        </p:grpSpPr>
        <p:sp>
          <p:nvSpPr>
            <p:cNvPr id="8" name="Organigramme : Alternative 7">
              <a:extLst>
                <a:ext uri="{FF2B5EF4-FFF2-40B4-BE49-F238E27FC236}">
                  <a16:creationId xmlns:a16="http://schemas.microsoft.com/office/drawing/2014/main" id="{52536514-354A-165D-9E61-D3F93F888464}"/>
                </a:ext>
              </a:extLst>
            </p:cNvPr>
            <p:cNvSpPr/>
            <p:nvPr/>
          </p:nvSpPr>
          <p:spPr>
            <a:xfrm>
              <a:off x="553258" y="923175"/>
              <a:ext cx="2228849" cy="32790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38" b="1" dirty="0">
                  <a:solidFill>
                    <a:schemeClr val="tx1"/>
                  </a:solidFill>
                </a:rPr>
                <a:t>Vérifiez et/ou modifiez votre scénario</a:t>
              </a: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C5B5E074-F891-81FB-D9E1-1B3D2ED6C5BF}"/>
                </a:ext>
              </a:extLst>
            </p:cNvPr>
            <p:cNvSpPr/>
            <p:nvPr/>
          </p:nvSpPr>
          <p:spPr>
            <a:xfrm>
              <a:off x="410481" y="950510"/>
              <a:ext cx="285555" cy="273232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dirty="0"/>
                <a:t>6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886D230-47F3-750A-938E-A34210204783}"/>
              </a:ext>
            </a:extLst>
          </p:cNvPr>
          <p:cNvGrpSpPr/>
          <p:nvPr/>
        </p:nvGrpSpPr>
        <p:grpSpPr>
          <a:xfrm>
            <a:off x="7833127" y="575419"/>
            <a:ext cx="1943707" cy="327901"/>
            <a:chOff x="7824983" y="1457572"/>
            <a:chExt cx="1943707" cy="327901"/>
          </a:xfrm>
        </p:grpSpPr>
        <p:sp>
          <p:nvSpPr>
            <p:cNvPr id="16" name="Organigramme : Alternative 15">
              <a:extLst>
                <a:ext uri="{FF2B5EF4-FFF2-40B4-BE49-F238E27FC236}">
                  <a16:creationId xmlns:a16="http://schemas.microsoft.com/office/drawing/2014/main" id="{B061FD81-76F1-2942-CBDD-EB332B3A2A9C}"/>
                </a:ext>
              </a:extLst>
            </p:cNvPr>
            <p:cNvSpPr/>
            <p:nvPr/>
          </p:nvSpPr>
          <p:spPr>
            <a:xfrm>
              <a:off x="7949044" y="1457572"/>
              <a:ext cx="1819646" cy="32790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38" dirty="0">
                  <a:solidFill>
                    <a:schemeClr val="tx1"/>
                  </a:solidFill>
                </a:rPr>
                <a:t>Activez votre scénario</a:t>
              </a:r>
            </a:p>
          </p:txBody>
        </p:sp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AEC2E4C9-6870-3385-4FCA-C03A4551D03F}"/>
                </a:ext>
              </a:extLst>
            </p:cNvPr>
            <p:cNvSpPr/>
            <p:nvPr/>
          </p:nvSpPr>
          <p:spPr>
            <a:xfrm>
              <a:off x="7824983" y="1472876"/>
              <a:ext cx="285555" cy="273232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dirty="0"/>
                <a:t>7</a:t>
              </a:r>
            </a:p>
          </p:txBody>
        </p:sp>
      </p:grpSp>
      <p:pic>
        <p:nvPicPr>
          <p:cNvPr id="24" name="Image 23">
            <a:extLst>
              <a:ext uri="{FF2B5EF4-FFF2-40B4-BE49-F238E27FC236}">
                <a16:creationId xmlns:a16="http://schemas.microsoft.com/office/drawing/2014/main" id="{8AA96224-375B-992E-277B-351723A731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2288" y="1452825"/>
            <a:ext cx="1269383" cy="572770"/>
          </a:xfrm>
          <a:prstGeom prst="rect">
            <a:avLst/>
          </a:prstGeom>
          <a:ln>
            <a:solidFill>
              <a:srgbClr val="008037"/>
            </a:solidFill>
          </a:ln>
        </p:spPr>
      </p:pic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281B3BC2-A9AC-13E6-3FD5-84DB2EF9E041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8500294" y="1176433"/>
            <a:ext cx="716686" cy="276392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rganigramme : Alternative 29">
            <a:extLst>
              <a:ext uri="{FF2B5EF4-FFF2-40B4-BE49-F238E27FC236}">
                <a16:creationId xmlns:a16="http://schemas.microsoft.com/office/drawing/2014/main" id="{DFD0B477-BD5C-614C-DD40-2068C41343D4}"/>
              </a:ext>
            </a:extLst>
          </p:cNvPr>
          <p:cNvSpPr/>
          <p:nvPr/>
        </p:nvSpPr>
        <p:spPr>
          <a:xfrm>
            <a:off x="2882025" y="4979536"/>
            <a:ext cx="2228849" cy="327901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Retrouvez votre scénario dans « automation »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B0EAA1DE-902B-95CE-7A5E-F7F3BA492C96}"/>
              </a:ext>
            </a:extLst>
          </p:cNvPr>
          <p:cNvSpPr/>
          <p:nvPr/>
        </p:nvSpPr>
        <p:spPr>
          <a:xfrm>
            <a:off x="2739247" y="5006870"/>
            <a:ext cx="285555" cy="273232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9533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FF1C23-2EAA-8A22-715A-5B5E169BA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51110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💡 Bon à savoir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340C42-040D-D70C-F11C-F658C9F6F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02" y="1489443"/>
            <a:ext cx="8543925" cy="42404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br>
              <a:rPr lang="fr-FR" sz="2844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3331" dirty="0"/>
              <a:t>👉 </a:t>
            </a:r>
            <a:r>
              <a:rPr lang="fr-FR" sz="3331" b="1" dirty="0">
                <a:solidFill>
                  <a:srgbClr val="008037"/>
                </a:solidFill>
              </a:rPr>
              <a:t>Pour télécharger des photos libres de droit</a:t>
            </a:r>
          </a:p>
          <a:p>
            <a:pPr marL="0" indent="0">
              <a:buNone/>
            </a:pPr>
            <a:r>
              <a:rPr lang="fr-FR" sz="1463" dirty="0"/>
              <a:t>	</a:t>
            </a:r>
            <a:endParaRPr lang="fr-FR" sz="2113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buFontTx/>
              <a:buChar char="-"/>
            </a:pPr>
            <a:r>
              <a:rPr lang="fr-FR" sz="2600" dirty="0" err="1">
                <a:latin typeface="Calibri" panose="020F0502020204030204" pitchFamily="34" charset="0"/>
                <a:ea typeface="Calibri" panose="020F0502020204030204" pitchFamily="34" charset="0"/>
              </a:rPr>
              <a:t>Unsplash</a:t>
            </a:r>
            <a:r>
              <a:rPr lang="fr-FR" sz="2600" dirty="0">
                <a:latin typeface="Calibri" panose="020F0502020204030204" pitchFamily="34" charset="0"/>
                <a:ea typeface="Calibri" panose="020F0502020204030204" pitchFamily="34" charset="0"/>
              </a:rPr>
              <a:t> | </a:t>
            </a:r>
            <a:r>
              <a:rPr lang="fr-FR" sz="2600" dirty="0"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https://unsplash.com/</a:t>
            </a:r>
            <a:r>
              <a:rPr lang="fr-FR" sz="26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algn="ctr">
              <a:buFontTx/>
              <a:buChar char="-"/>
            </a:pPr>
            <a:endParaRPr lang="fr-FR" sz="2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buFontTx/>
              <a:buChar char="-"/>
            </a:pPr>
            <a:r>
              <a:rPr lang="fr-FR" sz="2600" dirty="0" err="1">
                <a:latin typeface="Calibri" panose="020F0502020204030204" pitchFamily="34" charset="0"/>
                <a:ea typeface="Calibri" panose="020F0502020204030204" pitchFamily="34" charset="0"/>
              </a:rPr>
              <a:t>Pixabay</a:t>
            </a:r>
            <a:r>
              <a:rPr lang="fr-FR" sz="2600" dirty="0">
                <a:latin typeface="Calibri" panose="020F0502020204030204" pitchFamily="34" charset="0"/>
                <a:ea typeface="Calibri" panose="020F0502020204030204" pitchFamily="34" charset="0"/>
              </a:rPr>
              <a:t> | </a:t>
            </a:r>
            <a:r>
              <a:rPr lang="fr-FR" sz="2600" dirty="0"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https://pixabay.com/fr/</a:t>
            </a:r>
            <a:r>
              <a:rPr lang="fr-FR" sz="26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endParaRPr lang="fr-FR" sz="2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buFontTx/>
              <a:buChar char="-"/>
            </a:pPr>
            <a:r>
              <a:rPr lang="fr-FR" sz="2600" dirty="0" err="1">
                <a:latin typeface="Calibri" panose="020F0502020204030204" pitchFamily="34" charset="0"/>
                <a:ea typeface="Calibri" panose="020F0502020204030204" pitchFamily="34" charset="0"/>
              </a:rPr>
              <a:t>Freepik</a:t>
            </a:r>
            <a:r>
              <a:rPr lang="fr-FR" sz="2600" dirty="0">
                <a:latin typeface="Calibri" panose="020F0502020204030204" pitchFamily="34" charset="0"/>
                <a:ea typeface="Calibri" panose="020F0502020204030204" pitchFamily="34" charset="0"/>
              </a:rPr>
              <a:t> | </a:t>
            </a:r>
            <a:r>
              <a:rPr lang="fr-FR" sz="2600" dirty="0"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https://fr.freepik.com/</a:t>
            </a:r>
            <a:r>
              <a:rPr lang="fr-FR" sz="26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algn="ctr">
              <a:buFontTx/>
              <a:buChar char="-"/>
            </a:pPr>
            <a:endParaRPr lang="fr-FR" sz="2113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fr-FR" sz="2113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3331" dirty="0"/>
              <a:t>👉 </a:t>
            </a:r>
            <a:r>
              <a:rPr lang="fr-FR" sz="3331" b="1" dirty="0">
                <a:solidFill>
                  <a:srgbClr val="008037"/>
                </a:solidFill>
              </a:rPr>
              <a:t>Webinar sur comment créer une newsletter sur </a:t>
            </a:r>
            <a:r>
              <a:rPr lang="fr-FR" sz="3331" b="1" dirty="0" err="1">
                <a:solidFill>
                  <a:srgbClr val="008037"/>
                </a:solidFill>
              </a:rPr>
              <a:t>sendinblue</a:t>
            </a:r>
            <a:endParaRPr lang="fr-FR" sz="3331" b="1" dirty="0">
              <a:solidFill>
                <a:srgbClr val="008037"/>
              </a:solidFill>
            </a:endParaRPr>
          </a:p>
          <a:p>
            <a:pPr marL="0" indent="0" algn="ctr">
              <a:buNone/>
            </a:pPr>
            <a:r>
              <a:rPr lang="fr-FR" sz="2600" b="1" dirty="0">
                <a:latin typeface="Calibri" panose="020F0502020204030204" pitchFamily="34" charset="0"/>
                <a:ea typeface="Calibri" panose="020F0502020204030204" pitchFamily="34" charset="0"/>
              </a:rPr>
              <a:t>bit.ly/tuto-</a:t>
            </a:r>
            <a:r>
              <a:rPr lang="fr-FR" sz="2600" b="1" dirty="0" err="1">
                <a:latin typeface="Calibri" panose="020F0502020204030204" pitchFamily="34" charset="0"/>
                <a:ea typeface="Calibri" panose="020F0502020204030204" pitchFamily="34" charset="0"/>
              </a:rPr>
              <a:t>sendiblue</a:t>
            </a:r>
            <a:br>
              <a:rPr lang="fr-FR" sz="1950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fr-FR" sz="2113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r-FR" sz="2113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E49DF0-FFBD-36EA-3579-FE7AA1E0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691D90-9A42-8A88-D0DC-7AF9E654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16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5FF78ED-F8D6-DB4A-B96F-6CCF798AD5EB}"/>
              </a:ext>
            </a:extLst>
          </p:cNvPr>
          <p:cNvCxnSpPr/>
          <p:nvPr/>
        </p:nvCxnSpPr>
        <p:spPr>
          <a:xfrm>
            <a:off x="681038" y="891431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252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40" y="-163777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Sendinblue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692835" y="732630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4DB83470-2105-22BC-0400-B792401F6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93" r="80090" b="26053"/>
          <a:stretch/>
        </p:blipFill>
        <p:spPr>
          <a:xfrm>
            <a:off x="3046804" y="20988"/>
            <a:ext cx="749268" cy="58061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C5E93B5-98A0-5E84-1F46-1E7DB07D8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8" y="1527411"/>
            <a:ext cx="9906000" cy="4570202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EFFCBB67-1488-CDAC-A4A2-AB3EA55576B0}"/>
              </a:ext>
            </a:extLst>
          </p:cNvPr>
          <p:cNvSpPr/>
          <p:nvPr/>
        </p:nvSpPr>
        <p:spPr>
          <a:xfrm>
            <a:off x="10109" y="1520888"/>
            <a:ext cx="347939" cy="296665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1" name="Organigramme : Alternative 20">
            <a:extLst>
              <a:ext uri="{FF2B5EF4-FFF2-40B4-BE49-F238E27FC236}">
                <a16:creationId xmlns:a16="http://schemas.microsoft.com/office/drawing/2014/main" id="{4B11E2E2-2974-2D69-4292-B1701C128833}"/>
              </a:ext>
            </a:extLst>
          </p:cNvPr>
          <p:cNvSpPr/>
          <p:nvPr/>
        </p:nvSpPr>
        <p:spPr>
          <a:xfrm>
            <a:off x="1228141" y="2154591"/>
            <a:ext cx="1436566" cy="679291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Retrouvez les envois « campagnes » que vous avez faits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EF66C0F-5D4A-878F-28CB-B9691304D1EA}"/>
              </a:ext>
            </a:extLst>
          </p:cNvPr>
          <p:cNvCxnSpPr>
            <a:cxnSpLocks/>
          </p:cNvCxnSpPr>
          <p:nvPr/>
        </p:nvCxnSpPr>
        <p:spPr>
          <a:xfrm>
            <a:off x="681038" y="2315383"/>
            <a:ext cx="547104" cy="59905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36C9D6FF-8237-6541-1564-56E24853EAAB}"/>
              </a:ext>
            </a:extLst>
          </p:cNvPr>
          <p:cNvSpPr/>
          <p:nvPr/>
        </p:nvSpPr>
        <p:spPr>
          <a:xfrm>
            <a:off x="10108" y="1849832"/>
            <a:ext cx="1062679" cy="296665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4F7530C-65FE-71C3-49A3-3245B25BAA16}"/>
              </a:ext>
            </a:extLst>
          </p:cNvPr>
          <p:cNvCxnSpPr>
            <a:cxnSpLocks/>
          </p:cNvCxnSpPr>
          <p:nvPr/>
        </p:nvCxnSpPr>
        <p:spPr>
          <a:xfrm>
            <a:off x="1072786" y="1998165"/>
            <a:ext cx="1591921" cy="69867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266EF5CF-2CD4-F288-626D-D3EE12E1258E}"/>
              </a:ext>
            </a:extLst>
          </p:cNvPr>
          <p:cNvSpPr/>
          <p:nvPr/>
        </p:nvSpPr>
        <p:spPr>
          <a:xfrm>
            <a:off x="1" y="2213676"/>
            <a:ext cx="692834" cy="210143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119062D5-E582-E7D6-28D0-495903BEAF4E}"/>
              </a:ext>
            </a:extLst>
          </p:cNvPr>
          <p:cNvSpPr/>
          <p:nvPr/>
        </p:nvSpPr>
        <p:spPr>
          <a:xfrm>
            <a:off x="40008" y="2496682"/>
            <a:ext cx="771173" cy="210143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8C388ACA-6B03-6ED1-1C65-DF9AF92C2318}"/>
              </a:ext>
            </a:extLst>
          </p:cNvPr>
          <p:cNvSpPr/>
          <p:nvPr/>
        </p:nvSpPr>
        <p:spPr>
          <a:xfrm>
            <a:off x="40008" y="2762519"/>
            <a:ext cx="831821" cy="210143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58FD6FAC-55D3-8243-F69B-3F1A026A0BEC}"/>
              </a:ext>
            </a:extLst>
          </p:cNvPr>
          <p:cNvSpPr/>
          <p:nvPr/>
        </p:nvSpPr>
        <p:spPr>
          <a:xfrm>
            <a:off x="62751" y="3049093"/>
            <a:ext cx="771173" cy="210143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42" name="Organigramme : Alternative 41">
            <a:extLst>
              <a:ext uri="{FF2B5EF4-FFF2-40B4-BE49-F238E27FC236}">
                <a16:creationId xmlns:a16="http://schemas.microsoft.com/office/drawing/2014/main" id="{62DA22F0-CECF-8F82-0E22-CA7803D0CADA}"/>
              </a:ext>
            </a:extLst>
          </p:cNvPr>
          <p:cNvSpPr/>
          <p:nvPr/>
        </p:nvSpPr>
        <p:spPr>
          <a:xfrm>
            <a:off x="1358284" y="2935589"/>
            <a:ext cx="1436566" cy="558396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Retrouvez les modèles de mails que vous avez crées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89A07C04-BCB9-182A-A4E9-F45111088231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811181" y="2601754"/>
            <a:ext cx="547104" cy="433637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rganigramme : Alternative 44">
            <a:extLst>
              <a:ext uri="{FF2B5EF4-FFF2-40B4-BE49-F238E27FC236}">
                <a16:creationId xmlns:a16="http://schemas.microsoft.com/office/drawing/2014/main" id="{22F6FB81-032B-1538-B4CC-B2950D3BC09C}"/>
              </a:ext>
            </a:extLst>
          </p:cNvPr>
          <p:cNvSpPr/>
          <p:nvPr/>
        </p:nvSpPr>
        <p:spPr>
          <a:xfrm>
            <a:off x="1358284" y="3660287"/>
            <a:ext cx="961539" cy="201508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Devinez !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EBBAEB1D-863E-82F8-41FE-96C7D353B704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871829" y="2867591"/>
            <a:ext cx="486456" cy="892497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FBCC0F63-ECF0-51EF-E3E6-6EC7C6CEC61C}"/>
              </a:ext>
            </a:extLst>
          </p:cNvPr>
          <p:cNvCxnSpPr>
            <a:cxnSpLocks/>
            <a:stCxn id="36" idx="6"/>
          </p:cNvCxnSpPr>
          <p:nvPr/>
        </p:nvCxnSpPr>
        <p:spPr>
          <a:xfrm>
            <a:off x="833924" y="3154165"/>
            <a:ext cx="524359" cy="612446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rganigramme : Alternative 53">
            <a:extLst>
              <a:ext uri="{FF2B5EF4-FFF2-40B4-BE49-F238E27FC236}">
                <a16:creationId xmlns:a16="http://schemas.microsoft.com/office/drawing/2014/main" id="{7C5E45CD-B1A6-A167-A01C-8A9CD10CB402}"/>
              </a:ext>
            </a:extLst>
          </p:cNvPr>
          <p:cNvSpPr/>
          <p:nvPr/>
        </p:nvSpPr>
        <p:spPr>
          <a:xfrm>
            <a:off x="7137357" y="1934478"/>
            <a:ext cx="1019605" cy="558396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Pour créer un nouvel envoi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155B4E5A-3EE8-19FE-ED87-D0F941F3EA2F}"/>
              </a:ext>
            </a:extLst>
          </p:cNvPr>
          <p:cNvCxnSpPr>
            <a:cxnSpLocks/>
            <a:stCxn id="56" idx="2"/>
            <a:endCxn id="54" idx="3"/>
          </p:cNvCxnSpPr>
          <p:nvPr/>
        </p:nvCxnSpPr>
        <p:spPr>
          <a:xfrm flipH="1">
            <a:off x="8156962" y="2068032"/>
            <a:ext cx="329835" cy="145644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>
            <a:extLst>
              <a:ext uri="{FF2B5EF4-FFF2-40B4-BE49-F238E27FC236}">
                <a16:creationId xmlns:a16="http://schemas.microsoft.com/office/drawing/2014/main" id="{AD28C0B6-E9EF-7B8A-0558-E92393ACA28A}"/>
              </a:ext>
            </a:extLst>
          </p:cNvPr>
          <p:cNvSpPr/>
          <p:nvPr/>
        </p:nvSpPr>
        <p:spPr>
          <a:xfrm>
            <a:off x="8486797" y="1892856"/>
            <a:ext cx="1277690" cy="350352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</p:spTree>
    <p:extLst>
      <p:ext uri="{BB962C8B-B14F-4D97-AF65-F5344CB8AC3E}">
        <p14:creationId xmlns:p14="http://schemas.microsoft.com/office/powerpoint/2010/main" val="84382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83FE4C6-2168-0D54-F767-1C2D7CE094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60"/>
          <a:stretch/>
        </p:blipFill>
        <p:spPr>
          <a:xfrm>
            <a:off x="997831" y="1190560"/>
            <a:ext cx="7888565" cy="4250469"/>
          </a:xfrm>
          <a:prstGeom prst="rect">
            <a:avLst/>
          </a:prstGeom>
          <a:ln>
            <a:solidFill>
              <a:srgbClr val="008037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8" y="-264252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🖼 TEMPLATE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573128" y="598752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0632C903-112E-9EE9-FF63-3F0153426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241" y="689004"/>
            <a:ext cx="8436755" cy="472149"/>
          </a:xfrm>
          <a:prstGeom prst="rect">
            <a:avLst/>
          </a:prstGeom>
        </p:spPr>
      </p:pic>
      <p:sp>
        <p:nvSpPr>
          <p:cNvPr id="12" name="Organigramme : Alternative 11">
            <a:extLst>
              <a:ext uri="{FF2B5EF4-FFF2-40B4-BE49-F238E27FC236}">
                <a16:creationId xmlns:a16="http://schemas.microsoft.com/office/drawing/2014/main" id="{0BAE68A2-CF0A-A6EF-6186-CC40A920155D}"/>
              </a:ext>
            </a:extLst>
          </p:cNvPr>
          <p:cNvSpPr/>
          <p:nvPr/>
        </p:nvSpPr>
        <p:spPr>
          <a:xfrm>
            <a:off x="8886395" y="1731180"/>
            <a:ext cx="1019605" cy="948320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Utilise les informations des contacts dans les mails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54F10C1-1AF8-30C1-13ED-5C895F5BF65D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7320058" y="925079"/>
            <a:ext cx="279565" cy="265482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CBD3ED0A-CAF2-C14B-E72B-2FCCC3B5C2C1}"/>
              </a:ext>
            </a:extLst>
          </p:cNvPr>
          <p:cNvSpPr/>
          <p:nvPr/>
        </p:nvSpPr>
        <p:spPr>
          <a:xfrm>
            <a:off x="7599624" y="749902"/>
            <a:ext cx="1277690" cy="350352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0DF2F0B7-E432-0AFE-F524-D87E79B16162}"/>
              </a:ext>
            </a:extLst>
          </p:cNvPr>
          <p:cNvCxnSpPr>
            <a:cxnSpLocks/>
          </p:cNvCxnSpPr>
          <p:nvPr/>
        </p:nvCxnSpPr>
        <p:spPr>
          <a:xfrm>
            <a:off x="8542480" y="2305909"/>
            <a:ext cx="334833" cy="0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DAE4F5EC-6F87-90CF-D898-E69F31779576}"/>
              </a:ext>
            </a:extLst>
          </p:cNvPr>
          <p:cNvSpPr/>
          <p:nvPr/>
        </p:nvSpPr>
        <p:spPr>
          <a:xfrm>
            <a:off x="7320059" y="2130733"/>
            <a:ext cx="1222422" cy="350352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C6C0229-C639-0A58-160B-148AF3CCD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612" y="5154421"/>
            <a:ext cx="2069502" cy="334002"/>
          </a:xfrm>
          <a:prstGeom prst="rect">
            <a:avLst/>
          </a:prstGeom>
          <a:ln>
            <a:solidFill>
              <a:srgbClr val="008037"/>
            </a:solidFill>
          </a:ln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C9BDBC98-4DC3-10D6-A906-F2B731D76044}"/>
              </a:ext>
            </a:extLst>
          </p:cNvPr>
          <p:cNvSpPr/>
          <p:nvPr/>
        </p:nvSpPr>
        <p:spPr>
          <a:xfrm>
            <a:off x="8753253" y="641610"/>
            <a:ext cx="285555" cy="273232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/>
              <a:t>1</a:t>
            </a:r>
          </a:p>
        </p:txBody>
      </p:sp>
      <p:sp>
        <p:nvSpPr>
          <p:cNvPr id="25" name="Organigramme : Alternative 24">
            <a:extLst>
              <a:ext uri="{FF2B5EF4-FFF2-40B4-BE49-F238E27FC236}">
                <a16:creationId xmlns:a16="http://schemas.microsoft.com/office/drawing/2014/main" id="{CA61C86E-028D-719C-05E6-B93854D6A205}"/>
              </a:ext>
            </a:extLst>
          </p:cNvPr>
          <p:cNvSpPr/>
          <p:nvPr/>
        </p:nvSpPr>
        <p:spPr>
          <a:xfrm>
            <a:off x="-30857" y="1357589"/>
            <a:ext cx="1019605" cy="408436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Complétez le formulaire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61A9DD5-3BE0-7479-7AFF-27F17FEB4E30}"/>
              </a:ext>
            </a:extLst>
          </p:cNvPr>
          <p:cNvSpPr/>
          <p:nvPr/>
        </p:nvSpPr>
        <p:spPr>
          <a:xfrm>
            <a:off x="855053" y="1236416"/>
            <a:ext cx="285555" cy="273232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/>
              <a:t>2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453C0C3-46B2-C7BB-79D9-78A43B543AE4}"/>
              </a:ext>
            </a:extLst>
          </p:cNvPr>
          <p:cNvSpPr/>
          <p:nvPr/>
        </p:nvSpPr>
        <p:spPr>
          <a:xfrm>
            <a:off x="8697295" y="4901291"/>
            <a:ext cx="285555" cy="273232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/>
              <a:t>3</a:t>
            </a:r>
          </a:p>
        </p:txBody>
      </p:sp>
      <p:sp>
        <p:nvSpPr>
          <p:cNvPr id="27" name="Organigramme : Alternative 26">
            <a:extLst>
              <a:ext uri="{FF2B5EF4-FFF2-40B4-BE49-F238E27FC236}">
                <a16:creationId xmlns:a16="http://schemas.microsoft.com/office/drawing/2014/main" id="{CD458B96-EA60-F8A7-5603-FDA9A39A442C}"/>
              </a:ext>
            </a:extLst>
          </p:cNvPr>
          <p:cNvSpPr/>
          <p:nvPr/>
        </p:nvSpPr>
        <p:spPr>
          <a:xfrm>
            <a:off x="8941992" y="4850504"/>
            <a:ext cx="645850" cy="310040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Validez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3686349-CAC3-DA3B-8F8F-5BFC9EB67C2E}"/>
              </a:ext>
            </a:extLst>
          </p:cNvPr>
          <p:cNvSpPr/>
          <p:nvPr/>
        </p:nvSpPr>
        <p:spPr>
          <a:xfrm>
            <a:off x="4580906" y="6032380"/>
            <a:ext cx="285555" cy="273232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/>
              <a:t>4</a:t>
            </a:r>
          </a:p>
        </p:txBody>
      </p:sp>
      <p:sp>
        <p:nvSpPr>
          <p:cNvPr id="4" name="Organigramme : Alternative 3">
            <a:extLst>
              <a:ext uri="{FF2B5EF4-FFF2-40B4-BE49-F238E27FC236}">
                <a16:creationId xmlns:a16="http://schemas.microsoft.com/office/drawing/2014/main" id="{0D004F2E-38A2-B6A9-4A75-3DC20E646F24}"/>
              </a:ext>
            </a:extLst>
          </p:cNvPr>
          <p:cNvSpPr/>
          <p:nvPr/>
        </p:nvSpPr>
        <p:spPr>
          <a:xfrm>
            <a:off x="4825603" y="5981593"/>
            <a:ext cx="1051572" cy="442222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Choisissez votre modèle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38D8CD-DB35-2796-7B4A-21F3789B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</p:spTree>
    <p:extLst>
      <p:ext uri="{BB962C8B-B14F-4D97-AF65-F5344CB8AC3E}">
        <p14:creationId xmlns:p14="http://schemas.microsoft.com/office/powerpoint/2010/main" val="4076704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2" y="-259929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🖼 TEMPLATE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681037" y="636478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00FD15DE-A0B5-2A68-5ACA-5A1D3DABA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800"/>
            <a:ext cx="9906000" cy="4730915"/>
          </a:xfrm>
          <a:prstGeom prst="rect">
            <a:avLst/>
          </a:prstGeom>
        </p:spPr>
      </p:pic>
      <p:sp>
        <p:nvSpPr>
          <p:cNvPr id="10" name="Organigramme : Alternative 9">
            <a:extLst>
              <a:ext uri="{FF2B5EF4-FFF2-40B4-BE49-F238E27FC236}">
                <a16:creationId xmlns:a16="http://schemas.microsoft.com/office/drawing/2014/main" id="{FB0C6657-CC17-B178-A752-9816FA24A231}"/>
              </a:ext>
            </a:extLst>
          </p:cNvPr>
          <p:cNvSpPr/>
          <p:nvPr/>
        </p:nvSpPr>
        <p:spPr>
          <a:xfrm>
            <a:off x="248183" y="5352654"/>
            <a:ext cx="1835410" cy="296664"/>
          </a:xfrm>
          <a:prstGeom prst="flowChartAlternateProcess">
            <a:avLst/>
          </a:prstGeom>
          <a:solidFill>
            <a:srgbClr val="008037"/>
          </a:solidFill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b="1" dirty="0">
                <a:solidFill>
                  <a:schemeClr val="bg1"/>
                </a:solidFill>
              </a:rPr>
              <a:t>Principe du glisser-déposer</a:t>
            </a:r>
          </a:p>
        </p:txBody>
      </p:sp>
      <p:sp>
        <p:nvSpPr>
          <p:cNvPr id="13" name="Organigramme : Alternative 12">
            <a:extLst>
              <a:ext uri="{FF2B5EF4-FFF2-40B4-BE49-F238E27FC236}">
                <a16:creationId xmlns:a16="http://schemas.microsoft.com/office/drawing/2014/main" id="{21DDC9C9-06FD-62D1-EC8D-E18F0E09CC0D}"/>
              </a:ext>
            </a:extLst>
          </p:cNvPr>
          <p:cNvSpPr/>
          <p:nvPr/>
        </p:nvSpPr>
        <p:spPr>
          <a:xfrm>
            <a:off x="3941184" y="1353998"/>
            <a:ext cx="1700642" cy="296664"/>
          </a:xfrm>
          <a:prstGeom prst="flowChartAlternateProcess">
            <a:avLst/>
          </a:prstGeom>
          <a:solidFill>
            <a:srgbClr val="008037"/>
          </a:solidFill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b="1" dirty="0">
                <a:solidFill>
                  <a:schemeClr val="bg1"/>
                </a:solidFill>
              </a:rPr>
              <a:t>Rédigez votre message</a:t>
            </a:r>
          </a:p>
        </p:txBody>
      </p:sp>
      <p:sp>
        <p:nvSpPr>
          <p:cNvPr id="17" name="Organigramme : Alternative 16">
            <a:extLst>
              <a:ext uri="{FF2B5EF4-FFF2-40B4-BE49-F238E27FC236}">
                <a16:creationId xmlns:a16="http://schemas.microsoft.com/office/drawing/2014/main" id="{367E089F-4F94-7ADF-7C47-0F115DA1CE39}"/>
              </a:ext>
            </a:extLst>
          </p:cNvPr>
          <p:cNvSpPr/>
          <p:nvPr/>
        </p:nvSpPr>
        <p:spPr>
          <a:xfrm>
            <a:off x="3847184" y="2840793"/>
            <a:ext cx="1700642" cy="296664"/>
          </a:xfrm>
          <a:prstGeom prst="flowChartAlternateProcess">
            <a:avLst/>
          </a:prstGeom>
          <a:solidFill>
            <a:srgbClr val="008037"/>
          </a:solidFill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b="1" dirty="0">
                <a:solidFill>
                  <a:schemeClr val="bg1"/>
                </a:solidFill>
              </a:rPr>
              <a:t>Fonctionne par blocs</a:t>
            </a:r>
          </a:p>
        </p:txBody>
      </p:sp>
      <p:sp>
        <p:nvSpPr>
          <p:cNvPr id="18" name="Organigramme : Alternative 17">
            <a:extLst>
              <a:ext uri="{FF2B5EF4-FFF2-40B4-BE49-F238E27FC236}">
                <a16:creationId xmlns:a16="http://schemas.microsoft.com/office/drawing/2014/main" id="{CAA6F196-E1B1-B74E-7E0E-42491832D7FD}"/>
              </a:ext>
            </a:extLst>
          </p:cNvPr>
          <p:cNvSpPr/>
          <p:nvPr/>
        </p:nvSpPr>
        <p:spPr>
          <a:xfrm>
            <a:off x="2126020" y="1893822"/>
            <a:ext cx="716902" cy="237309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38" dirty="0">
              <a:solidFill>
                <a:schemeClr val="tx1"/>
              </a:solidFill>
            </a:endParaRPr>
          </a:p>
        </p:txBody>
      </p:sp>
      <p:sp>
        <p:nvSpPr>
          <p:cNvPr id="19" name="Organigramme : Alternative 18">
            <a:extLst>
              <a:ext uri="{FF2B5EF4-FFF2-40B4-BE49-F238E27FC236}">
                <a16:creationId xmlns:a16="http://schemas.microsoft.com/office/drawing/2014/main" id="{44D90278-748F-2255-A04A-E139402E3350}"/>
              </a:ext>
            </a:extLst>
          </p:cNvPr>
          <p:cNvSpPr/>
          <p:nvPr/>
        </p:nvSpPr>
        <p:spPr>
          <a:xfrm>
            <a:off x="2126020" y="2141523"/>
            <a:ext cx="7653629" cy="692359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38" dirty="0">
              <a:solidFill>
                <a:schemeClr val="tx1"/>
              </a:solidFill>
            </a:endParaRPr>
          </a:p>
        </p:txBody>
      </p:sp>
      <p:sp>
        <p:nvSpPr>
          <p:cNvPr id="20" name="Organigramme : Alternative 19">
            <a:extLst>
              <a:ext uri="{FF2B5EF4-FFF2-40B4-BE49-F238E27FC236}">
                <a16:creationId xmlns:a16="http://schemas.microsoft.com/office/drawing/2014/main" id="{DA2CC8AE-698D-CC28-28B0-38B565B792D0}"/>
              </a:ext>
            </a:extLst>
          </p:cNvPr>
          <p:cNvSpPr/>
          <p:nvPr/>
        </p:nvSpPr>
        <p:spPr>
          <a:xfrm>
            <a:off x="2123493" y="2844274"/>
            <a:ext cx="1075741" cy="296664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38" dirty="0">
              <a:solidFill>
                <a:schemeClr val="tx1"/>
              </a:solidFill>
            </a:endParaRPr>
          </a:p>
        </p:txBody>
      </p:sp>
      <p:sp>
        <p:nvSpPr>
          <p:cNvPr id="21" name="Organigramme : Alternative 20">
            <a:extLst>
              <a:ext uri="{FF2B5EF4-FFF2-40B4-BE49-F238E27FC236}">
                <a16:creationId xmlns:a16="http://schemas.microsoft.com/office/drawing/2014/main" id="{9D03DCC7-569F-15CC-1AC7-D2C28B18D20A}"/>
              </a:ext>
            </a:extLst>
          </p:cNvPr>
          <p:cNvSpPr/>
          <p:nvPr/>
        </p:nvSpPr>
        <p:spPr>
          <a:xfrm>
            <a:off x="3714591" y="3144367"/>
            <a:ext cx="1956203" cy="879747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Cliquez sur les différents blocs pour les modifier, gérer la mise en page, créer des liens vers d’autres sites…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EBFC16A3-1DBC-B709-276F-7B5BDFAA001B}"/>
              </a:ext>
            </a:extLst>
          </p:cNvPr>
          <p:cNvCxnSpPr>
            <a:cxnSpLocks/>
          </p:cNvCxnSpPr>
          <p:nvPr/>
        </p:nvCxnSpPr>
        <p:spPr>
          <a:xfrm flipH="1" flipV="1">
            <a:off x="3464573" y="2833882"/>
            <a:ext cx="250017" cy="727788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>
            <a:extLst>
              <a:ext uri="{FF2B5EF4-FFF2-40B4-BE49-F238E27FC236}">
                <a16:creationId xmlns:a16="http://schemas.microsoft.com/office/drawing/2014/main" id="{88ECBD66-E143-4092-2BBA-D3241A7A5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935" y="3628606"/>
            <a:ext cx="2747751" cy="2368484"/>
          </a:xfrm>
          <a:prstGeom prst="rect">
            <a:avLst/>
          </a:prstGeom>
          <a:ln>
            <a:solidFill>
              <a:srgbClr val="008037"/>
            </a:solidFill>
          </a:ln>
        </p:spPr>
      </p:pic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2E6B7A01-6985-7DE8-E38A-61E18AAB0D50}"/>
              </a:ext>
            </a:extLst>
          </p:cNvPr>
          <p:cNvCxnSpPr>
            <a:cxnSpLocks/>
            <a:endCxn id="28" idx="0"/>
          </p:cNvCxnSpPr>
          <p:nvPr/>
        </p:nvCxnSpPr>
        <p:spPr>
          <a:xfrm flipH="1">
            <a:off x="8272811" y="2833883"/>
            <a:ext cx="278696" cy="794723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4EEEF263-1838-F541-A0EC-9505577FFBCE}"/>
              </a:ext>
            </a:extLst>
          </p:cNvPr>
          <p:cNvCxnSpPr>
            <a:cxnSpLocks/>
          </p:cNvCxnSpPr>
          <p:nvPr/>
        </p:nvCxnSpPr>
        <p:spPr>
          <a:xfrm flipH="1">
            <a:off x="8738147" y="1562917"/>
            <a:ext cx="184835" cy="568214"/>
          </a:xfrm>
          <a:prstGeom prst="line">
            <a:avLst/>
          </a:prstGeom>
          <a:ln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>
            <a:extLst>
              <a:ext uri="{FF2B5EF4-FFF2-40B4-BE49-F238E27FC236}">
                <a16:creationId xmlns:a16="http://schemas.microsoft.com/office/drawing/2014/main" id="{7FBB7854-6D7E-45DB-C5B6-1D44DFB9F84C}"/>
              </a:ext>
            </a:extLst>
          </p:cNvPr>
          <p:cNvSpPr/>
          <p:nvPr/>
        </p:nvSpPr>
        <p:spPr>
          <a:xfrm>
            <a:off x="8551507" y="1327154"/>
            <a:ext cx="673456" cy="235764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A8B7EC8C-6B0D-5E16-0C7F-9053A620018B}"/>
              </a:ext>
            </a:extLst>
          </p:cNvPr>
          <p:cNvSpPr/>
          <p:nvPr/>
        </p:nvSpPr>
        <p:spPr>
          <a:xfrm>
            <a:off x="8084906" y="1327154"/>
            <a:ext cx="388136" cy="235764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42" name="Organigramme : Alternative 41">
            <a:extLst>
              <a:ext uri="{FF2B5EF4-FFF2-40B4-BE49-F238E27FC236}">
                <a16:creationId xmlns:a16="http://schemas.microsoft.com/office/drawing/2014/main" id="{3F31BFB6-1B67-1576-1860-6FE31B971BD4}"/>
              </a:ext>
            </a:extLst>
          </p:cNvPr>
          <p:cNvSpPr/>
          <p:nvPr/>
        </p:nvSpPr>
        <p:spPr>
          <a:xfrm>
            <a:off x="7491288" y="632658"/>
            <a:ext cx="1476099" cy="594267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Visualisez la version ordi/smartphone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CF8E1552-F1F4-798B-3395-C2A3DDB52EBF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8229338" y="1226925"/>
            <a:ext cx="43473" cy="119873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 46">
            <a:extLst>
              <a:ext uri="{FF2B5EF4-FFF2-40B4-BE49-F238E27FC236}">
                <a16:creationId xmlns:a16="http://schemas.microsoft.com/office/drawing/2014/main" id="{28BE7D3E-B30D-FECE-51A0-805C5984CC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7178" y="4040532"/>
            <a:ext cx="4507262" cy="1714284"/>
          </a:xfrm>
          <a:prstGeom prst="rect">
            <a:avLst/>
          </a:prstGeom>
          <a:ln>
            <a:solidFill>
              <a:srgbClr val="008037"/>
            </a:solidFill>
          </a:ln>
        </p:spPr>
      </p:pic>
      <p:sp>
        <p:nvSpPr>
          <p:cNvPr id="49" name="Organigramme : Alternative 48">
            <a:extLst>
              <a:ext uri="{FF2B5EF4-FFF2-40B4-BE49-F238E27FC236}">
                <a16:creationId xmlns:a16="http://schemas.microsoft.com/office/drawing/2014/main" id="{78F852EC-4083-90DF-C2CA-4CAEE3F05F7F}"/>
              </a:ext>
            </a:extLst>
          </p:cNvPr>
          <p:cNvSpPr/>
          <p:nvPr/>
        </p:nvSpPr>
        <p:spPr>
          <a:xfrm>
            <a:off x="265199" y="5627708"/>
            <a:ext cx="1803411" cy="529084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Ajoutez des nouveaux blocs en les faisant glisser</a:t>
            </a:r>
          </a:p>
        </p:txBody>
      </p:sp>
      <p:sp>
        <p:nvSpPr>
          <p:cNvPr id="51" name="Organigramme : Alternative 50">
            <a:extLst>
              <a:ext uri="{FF2B5EF4-FFF2-40B4-BE49-F238E27FC236}">
                <a16:creationId xmlns:a16="http://schemas.microsoft.com/office/drawing/2014/main" id="{5404B7C4-5431-7EF3-286C-A2BE8C24A167}"/>
              </a:ext>
            </a:extLst>
          </p:cNvPr>
          <p:cNvSpPr/>
          <p:nvPr/>
        </p:nvSpPr>
        <p:spPr>
          <a:xfrm>
            <a:off x="4245986" y="5120233"/>
            <a:ext cx="2276714" cy="529084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En passant la souris sur les boutons, vous en découvrez les options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A4806577-8BCE-B399-9F69-AD758201970D}"/>
              </a:ext>
            </a:extLst>
          </p:cNvPr>
          <p:cNvCxnSpPr>
            <a:cxnSpLocks/>
          </p:cNvCxnSpPr>
          <p:nvPr/>
        </p:nvCxnSpPr>
        <p:spPr>
          <a:xfrm flipV="1">
            <a:off x="5641826" y="4106039"/>
            <a:ext cx="210801" cy="997776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91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02" y="-310099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🖼 TEMPLATE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681038" y="1346799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50507C6-396D-2E93-B539-1C83E82F833D}"/>
              </a:ext>
            </a:extLst>
          </p:cNvPr>
          <p:cNvGrpSpPr/>
          <p:nvPr/>
        </p:nvGrpSpPr>
        <p:grpSpPr>
          <a:xfrm>
            <a:off x="572397" y="738241"/>
            <a:ext cx="8543925" cy="4337420"/>
            <a:chOff x="0" y="1521897"/>
            <a:chExt cx="8280918" cy="3813724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25DC6BB-40AC-51C2-BFB6-670E55369E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286" r="19069"/>
            <a:stretch/>
          </p:blipFill>
          <p:spPr>
            <a:xfrm>
              <a:off x="765110" y="1522377"/>
              <a:ext cx="7515808" cy="3813243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45E776C-29E3-20BE-F0C8-7F71DA8828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724"/>
            <a:stretch/>
          </p:blipFill>
          <p:spPr>
            <a:xfrm>
              <a:off x="0" y="1522378"/>
              <a:ext cx="765110" cy="3813243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1EDB86C7-5B17-36BC-4EF8-447DAD359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711" b="90425"/>
            <a:stretch/>
          </p:blipFill>
          <p:spPr>
            <a:xfrm>
              <a:off x="5075852" y="1521897"/>
              <a:ext cx="3205066" cy="365125"/>
            </a:xfrm>
            <a:prstGeom prst="rect">
              <a:avLst/>
            </a:prstGeom>
          </p:spPr>
        </p:pic>
      </p:grpSp>
      <p:sp>
        <p:nvSpPr>
          <p:cNvPr id="14" name="Organigramme : Alternative 13">
            <a:extLst>
              <a:ext uri="{FF2B5EF4-FFF2-40B4-BE49-F238E27FC236}">
                <a16:creationId xmlns:a16="http://schemas.microsoft.com/office/drawing/2014/main" id="{51D9BF3A-657A-8C4F-267C-0791DE173A77}"/>
              </a:ext>
            </a:extLst>
          </p:cNvPr>
          <p:cNvSpPr/>
          <p:nvPr/>
        </p:nvSpPr>
        <p:spPr>
          <a:xfrm>
            <a:off x="3832543" y="593507"/>
            <a:ext cx="1700642" cy="296664"/>
          </a:xfrm>
          <a:prstGeom prst="flowChartAlternateProcess">
            <a:avLst/>
          </a:prstGeom>
          <a:solidFill>
            <a:srgbClr val="008037"/>
          </a:solidFill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b="1" dirty="0">
                <a:solidFill>
                  <a:schemeClr val="bg1"/>
                </a:solidFill>
              </a:rPr>
              <a:t>Retrouvez votre modèle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F964658-4E99-DC37-82E7-F020F76C3491}"/>
              </a:ext>
            </a:extLst>
          </p:cNvPr>
          <p:cNvSpPr/>
          <p:nvPr/>
        </p:nvSpPr>
        <p:spPr>
          <a:xfrm>
            <a:off x="8001897" y="842330"/>
            <a:ext cx="1114425" cy="235764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49DF471-C590-C707-A1DB-B44800A0196B}"/>
              </a:ext>
            </a:extLst>
          </p:cNvPr>
          <p:cNvCxnSpPr/>
          <p:nvPr/>
        </p:nvCxnSpPr>
        <p:spPr>
          <a:xfrm>
            <a:off x="681037" y="636478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11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03" y="-276694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👥 Contacts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740298" y="619713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BB4EE0B-D164-094D-E2FB-4D7D0FD1A78F}"/>
              </a:ext>
            </a:extLst>
          </p:cNvPr>
          <p:cNvGrpSpPr/>
          <p:nvPr/>
        </p:nvGrpSpPr>
        <p:grpSpPr>
          <a:xfrm>
            <a:off x="0" y="800326"/>
            <a:ext cx="9906000" cy="3888966"/>
            <a:chOff x="0" y="1035790"/>
            <a:chExt cx="12192000" cy="478642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BA924AE-9E7C-F451-74FC-D87D18456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35790"/>
              <a:ext cx="12192000" cy="478642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12A60E7-1FEB-943F-7EAF-48FDA02C4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1028" r="94375" b="6886"/>
            <a:stretch/>
          </p:blipFill>
          <p:spPr>
            <a:xfrm>
              <a:off x="0" y="5243712"/>
              <a:ext cx="685800" cy="578498"/>
            </a:xfrm>
            <a:prstGeom prst="rect">
              <a:avLst/>
            </a:prstGeom>
          </p:spPr>
        </p:pic>
      </p:grp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F449C20A-82CC-943D-C976-3B4BCF9A02AD}"/>
              </a:ext>
            </a:extLst>
          </p:cNvPr>
          <p:cNvCxnSpPr>
            <a:cxnSpLocks/>
            <a:stCxn id="12" idx="2"/>
          </p:cNvCxnSpPr>
          <p:nvPr/>
        </p:nvCxnSpPr>
        <p:spPr>
          <a:xfrm flipH="1" flipV="1">
            <a:off x="6488359" y="1079857"/>
            <a:ext cx="545812" cy="69781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BCA8B349-C59B-2282-FAB7-0BDE77FFE7C4}"/>
              </a:ext>
            </a:extLst>
          </p:cNvPr>
          <p:cNvSpPr/>
          <p:nvPr/>
        </p:nvSpPr>
        <p:spPr>
          <a:xfrm>
            <a:off x="7034171" y="982759"/>
            <a:ext cx="1418780" cy="333759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3" name="Organigramme : Alternative 12">
            <a:extLst>
              <a:ext uri="{FF2B5EF4-FFF2-40B4-BE49-F238E27FC236}">
                <a16:creationId xmlns:a16="http://schemas.microsoft.com/office/drawing/2014/main" id="{2DE98526-812A-C1C3-007D-8861A58C25B6}"/>
              </a:ext>
            </a:extLst>
          </p:cNvPr>
          <p:cNvSpPr/>
          <p:nvPr/>
        </p:nvSpPr>
        <p:spPr>
          <a:xfrm>
            <a:off x="5012261" y="782724"/>
            <a:ext cx="1476099" cy="776289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À partir d’un fichier </a:t>
            </a:r>
            <a:r>
              <a:rPr lang="fr-FR" sz="1138" dirty="0" err="1">
                <a:solidFill>
                  <a:schemeClr val="tx1"/>
                </a:solidFill>
              </a:rPr>
              <a:t>excel</a:t>
            </a:r>
            <a:r>
              <a:rPr lang="fr-FR" sz="1138" dirty="0">
                <a:solidFill>
                  <a:schemeClr val="tx1"/>
                </a:solidFill>
              </a:rPr>
              <a:t> par exemple : permet d’ajouter une liste complète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0083120-6CA6-1B08-E43C-766F4B2DADE6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8301329" y="1182825"/>
            <a:ext cx="185891" cy="388655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23D207A7-E2F8-2FA0-A355-33A73318274C}"/>
              </a:ext>
            </a:extLst>
          </p:cNvPr>
          <p:cNvSpPr/>
          <p:nvPr/>
        </p:nvSpPr>
        <p:spPr>
          <a:xfrm>
            <a:off x="8487220" y="1015945"/>
            <a:ext cx="1418780" cy="333759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8" name="Organigramme : Alternative 17">
            <a:extLst>
              <a:ext uri="{FF2B5EF4-FFF2-40B4-BE49-F238E27FC236}">
                <a16:creationId xmlns:a16="http://schemas.microsoft.com/office/drawing/2014/main" id="{1E149D96-0B37-69D8-E829-6BDF9F10BC7D}"/>
              </a:ext>
            </a:extLst>
          </p:cNvPr>
          <p:cNvSpPr/>
          <p:nvPr/>
        </p:nvSpPr>
        <p:spPr>
          <a:xfrm>
            <a:off x="7209647" y="1571480"/>
            <a:ext cx="1163885" cy="594267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Ajout de contacts 1 par 1</a:t>
            </a:r>
          </a:p>
        </p:txBody>
      </p:sp>
    </p:spTree>
    <p:extLst>
      <p:ext uri="{BB962C8B-B14F-4D97-AF65-F5344CB8AC3E}">
        <p14:creationId xmlns:p14="http://schemas.microsoft.com/office/powerpoint/2010/main" val="291836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7C4A56C5-00EF-C502-4ED7-D66139F83628}"/>
              </a:ext>
            </a:extLst>
          </p:cNvPr>
          <p:cNvGrpSpPr/>
          <p:nvPr/>
        </p:nvGrpSpPr>
        <p:grpSpPr>
          <a:xfrm>
            <a:off x="771249" y="4634414"/>
            <a:ext cx="8392562" cy="3355402"/>
            <a:chOff x="0" y="1484517"/>
            <a:chExt cx="9906000" cy="3888966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7FC4D814-3082-992C-8A4B-BBF440CE8600}"/>
                </a:ext>
              </a:extLst>
            </p:cNvPr>
            <p:cNvGrpSpPr/>
            <p:nvPr/>
          </p:nvGrpSpPr>
          <p:grpSpPr>
            <a:xfrm>
              <a:off x="0" y="1484517"/>
              <a:ext cx="9906000" cy="3888966"/>
              <a:chOff x="0" y="1035790"/>
              <a:chExt cx="12192000" cy="4786420"/>
            </a:xfrm>
          </p:grpSpPr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D41AB58F-D4A9-5E0C-497D-85AA201767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85873"/>
              <a:stretch/>
            </p:blipFill>
            <p:spPr>
              <a:xfrm>
                <a:off x="0" y="1035790"/>
                <a:ext cx="12192000" cy="676158"/>
              </a:xfrm>
              <a:prstGeom prst="rect">
                <a:avLst/>
              </a:prstGeom>
            </p:spPr>
          </p:pic>
          <p:pic>
            <p:nvPicPr>
              <p:cNvPr id="30" name="Image 29">
                <a:extLst>
                  <a:ext uri="{FF2B5EF4-FFF2-40B4-BE49-F238E27FC236}">
                    <a16:creationId xmlns:a16="http://schemas.microsoft.com/office/drawing/2014/main" id="{DDFE6C6C-9CD1-59AB-4CE8-6E7ADACDE5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81028" r="94375" b="6886"/>
              <a:stretch/>
            </p:blipFill>
            <p:spPr>
              <a:xfrm>
                <a:off x="0" y="5243712"/>
                <a:ext cx="685800" cy="578498"/>
              </a:xfrm>
              <a:prstGeom prst="rect">
                <a:avLst/>
              </a:prstGeom>
            </p:spPr>
          </p:pic>
        </p:grp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F2D90AF-C73A-1BC1-224A-1F964DF4659D}"/>
                </a:ext>
              </a:extLst>
            </p:cNvPr>
            <p:cNvSpPr/>
            <p:nvPr/>
          </p:nvSpPr>
          <p:spPr>
            <a:xfrm>
              <a:off x="6996113" y="1686819"/>
              <a:ext cx="1418780" cy="333759"/>
            </a:xfrm>
            <a:prstGeom prst="ellipse">
              <a:avLst/>
            </a:prstGeom>
            <a:noFill/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0B631F1F-1F2D-9A15-F0CF-5680CBD76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0488" y="2316758"/>
              <a:ext cx="8235512" cy="1989217"/>
            </a:xfrm>
            <a:prstGeom prst="rect">
              <a:avLst/>
            </a:prstGeom>
          </p:spPr>
        </p:pic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017DD2A6-F5FD-FB84-DB50-1886711A9EE7}"/>
                </a:ext>
              </a:extLst>
            </p:cNvPr>
            <p:cNvSpPr/>
            <p:nvPr/>
          </p:nvSpPr>
          <p:spPr>
            <a:xfrm>
              <a:off x="1930565" y="2244309"/>
              <a:ext cx="285555" cy="273232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dirty="0"/>
                <a:t>5</a:t>
              </a:r>
            </a:p>
          </p:txBody>
        </p:sp>
        <p:sp>
          <p:nvSpPr>
            <p:cNvPr id="27" name="Organigramme : Alternative 26">
              <a:extLst>
                <a:ext uri="{FF2B5EF4-FFF2-40B4-BE49-F238E27FC236}">
                  <a16:creationId xmlns:a16="http://schemas.microsoft.com/office/drawing/2014/main" id="{D65DB37D-9618-BC40-9001-A967D2E1AC3F}"/>
                </a:ext>
              </a:extLst>
            </p:cNvPr>
            <p:cNvSpPr/>
            <p:nvPr/>
          </p:nvSpPr>
          <p:spPr>
            <a:xfrm>
              <a:off x="5154660" y="2606521"/>
              <a:ext cx="3260233" cy="32790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38" dirty="0">
                  <a:solidFill>
                    <a:schemeClr val="tx1"/>
                  </a:solidFill>
                </a:rPr>
                <a:t>Vérifiez que les informations sont bonnes</a:t>
              </a: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A050EF79-3D87-98F5-D9BD-FE6CB0D5E750}"/>
                </a:ext>
              </a:extLst>
            </p:cNvPr>
            <p:cNvSpPr/>
            <p:nvPr/>
          </p:nvSpPr>
          <p:spPr>
            <a:xfrm>
              <a:off x="5645466" y="3483582"/>
              <a:ext cx="285555" cy="273232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dirty="0"/>
                <a:t>6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3" y="-202563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👥 Contacts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73294" y="6412390"/>
            <a:ext cx="2228850" cy="365125"/>
          </a:xfrm>
        </p:spPr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5833469-5C4F-F3F8-B9A7-FC08D9EEA662}"/>
              </a:ext>
            </a:extLst>
          </p:cNvPr>
          <p:cNvGrpSpPr/>
          <p:nvPr/>
        </p:nvGrpSpPr>
        <p:grpSpPr>
          <a:xfrm>
            <a:off x="421266" y="520502"/>
            <a:ext cx="9063468" cy="4213134"/>
            <a:chOff x="0" y="1484517"/>
            <a:chExt cx="9906000" cy="4712143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FBB4EE0B-D164-094D-E2FB-4D7D0FD1A78F}"/>
                </a:ext>
              </a:extLst>
            </p:cNvPr>
            <p:cNvGrpSpPr/>
            <p:nvPr/>
          </p:nvGrpSpPr>
          <p:grpSpPr>
            <a:xfrm>
              <a:off x="0" y="1484517"/>
              <a:ext cx="9906000" cy="3888966"/>
              <a:chOff x="0" y="1035790"/>
              <a:chExt cx="12192000" cy="4786420"/>
            </a:xfrm>
          </p:grpSpPr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DBA924AE-9E7C-F451-74FC-D87D18456D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85873"/>
              <a:stretch/>
            </p:blipFill>
            <p:spPr>
              <a:xfrm>
                <a:off x="0" y="1035790"/>
                <a:ext cx="12192000" cy="676158"/>
              </a:xfrm>
              <a:prstGeom prst="rect">
                <a:avLst/>
              </a:prstGeom>
            </p:spPr>
          </p:pic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912A60E7-1FEB-943F-7EAF-48FDA02C4F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81028" r="94375" b="6886"/>
              <a:stretch/>
            </p:blipFill>
            <p:spPr>
              <a:xfrm>
                <a:off x="0" y="5243712"/>
                <a:ext cx="685800" cy="578498"/>
              </a:xfrm>
              <a:prstGeom prst="rect">
                <a:avLst/>
              </a:prstGeom>
            </p:spPr>
          </p:pic>
        </p:grp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F1D95C87-AFEA-1823-6A33-31BFAE77C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886" y="2239487"/>
              <a:ext cx="9017266" cy="3274080"/>
            </a:xfrm>
            <a:prstGeom prst="rect">
              <a:avLst/>
            </a:prstGeom>
            <a:ln>
              <a:solidFill>
                <a:srgbClr val="008037"/>
              </a:solidFill>
            </a:ln>
          </p:spPr>
        </p:pic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AAD0259B-56AD-1F98-6CD0-33087E2A1A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6097" y="4266714"/>
              <a:ext cx="247650" cy="421301"/>
            </a:xfrm>
            <a:prstGeom prst="straightConnector1">
              <a:avLst/>
            </a:prstGeom>
            <a:ln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8B1DD488-B568-288E-54B0-E8E24E6CE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1544" b="25984"/>
            <a:stretch/>
          </p:blipFill>
          <p:spPr>
            <a:xfrm>
              <a:off x="4529069" y="4688016"/>
              <a:ext cx="4675046" cy="1508644"/>
            </a:xfrm>
            <a:prstGeom prst="rect">
              <a:avLst/>
            </a:prstGeom>
            <a:ln>
              <a:solidFill>
                <a:srgbClr val="008037"/>
              </a:solidFill>
            </a:ln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E1C9CDC4-4496-086D-8614-3D13CE2E9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831" t="19633" r="6747" b="8786"/>
            <a:stretch/>
          </p:blipFill>
          <p:spPr>
            <a:xfrm>
              <a:off x="7818823" y="5830989"/>
              <a:ext cx="1385292" cy="365671"/>
            </a:xfrm>
            <a:prstGeom prst="rect">
              <a:avLst/>
            </a:prstGeom>
          </p:spPr>
        </p:pic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C1B5B9E6-6054-FCD2-9FA8-4F4BE4775B7C}"/>
                </a:ext>
              </a:extLst>
            </p:cNvPr>
            <p:cNvCxnSpPr>
              <a:cxnSpLocks/>
              <a:stCxn id="16" idx="5"/>
            </p:cNvCxnSpPr>
            <p:nvPr/>
          </p:nvCxnSpPr>
          <p:spPr>
            <a:xfrm>
              <a:off x="8209567" y="1969209"/>
              <a:ext cx="0" cy="221603"/>
            </a:xfrm>
            <a:prstGeom prst="straightConnector1">
              <a:avLst/>
            </a:prstGeom>
            <a:ln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59AEFDFF-895A-F9B7-0021-2DAA783AF85A}"/>
                </a:ext>
              </a:extLst>
            </p:cNvPr>
            <p:cNvSpPr/>
            <p:nvPr/>
          </p:nvSpPr>
          <p:spPr>
            <a:xfrm>
              <a:off x="6998564" y="1684328"/>
              <a:ext cx="1418780" cy="333759"/>
            </a:xfrm>
            <a:prstGeom prst="ellipse">
              <a:avLst/>
            </a:prstGeom>
            <a:noFill/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85AB91B-A374-4054-51FE-A211166939A3}"/>
                </a:ext>
              </a:extLst>
            </p:cNvPr>
            <p:cNvSpPr/>
            <p:nvPr/>
          </p:nvSpPr>
          <p:spPr>
            <a:xfrm>
              <a:off x="6807705" y="1702075"/>
              <a:ext cx="285555" cy="273232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dirty="0"/>
                <a:t>1</a:t>
              </a: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030CBBB5-5484-8E0B-2A36-EB51DD6DF428}"/>
                </a:ext>
              </a:extLst>
            </p:cNvPr>
            <p:cNvSpPr/>
            <p:nvPr/>
          </p:nvSpPr>
          <p:spPr>
            <a:xfrm>
              <a:off x="5333320" y="3510835"/>
              <a:ext cx="285555" cy="273232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dirty="0"/>
                <a:t>2</a:t>
              </a: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C13BB387-E2B7-BCA6-C394-9E09A8280EBA}"/>
                </a:ext>
              </a:extLst>
            </p:cNvPr>
            <p:cNvSpPr/>
            <p:nvPr/>
          </p:nvSpPr>
          <p:spPr>
            <a:xfrm>
              <a:off x="4541781" y="4692083"/>
              <a:ext cx="285555" cy="273232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dirty="0"/>
                <a:t>3</a:t>
              </a: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4510669-B67D-BC14-E6EA-949BD9E207B9}"/>
                </a:ext>
              </a:extLst>
            </p:cNvPr>
            <p:cNvSpPr/>
            <p:nvPr/>
          </p:nvSpPr>
          <p:spPr>
            <a:xfrm>
              <a:off x="7676045" y="5738596"/>
              <a:ext cx="285555" cy="273232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dirty="0"/>
                <a:t>4</a:t>
              </a: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FD730C9C-3FF7-2E52-6871-AA34C9DF9D2C}"/>
                </a:ext>
              </a:extLst>
            </p:cNvPr>
            <p:cNvSpPr/>
            <p:nvPr/>
          </p:nvSpPr>
          <p:spPr>
            <a:xfrm>
              <a:off x="7806183" y="5839253"/>
              <a:ext cx="1418780" cy="333759"/>
            </a:xfrm>
            <a:prstGeom prst="ellipse">
              <a:avLst/>
            </a:prstGeom>
            <a:noFill/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619886" y="603311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350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606E0F6F-4261-8E37-8001-8B00BDEC5F36}"/>
              </a:ext>
            </a:extLst>
          </p:cNvPr>
          <p:cNvGrpSpPr/>
          <p:nvPr/>
        </p:nvGrpSpPr>
        <p:grpSpPr>
          <a:xfrm>
            <a:off x="1027943" y="565883"/>
            <a:ext cx="6515320" cy="3418914"/>
            <a:chOff x="1065901" y="2148525"/>
            <a:chExt cx="7403984" cy="3955611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2816B195-A668-562E-3EF9-7169D21EF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126" y="2148525"/>
              <a:ext cx="7356759" cy="3955611"/>
            </a:xfrm>
            <a:prstGeom prst="rect">
              <a:avLst/>
            </a:prstGeom>
          </p:spPr>
        </p:pic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A9DEF1D8-1BAA-E765-F757-EFD99BF6B6B4}"/>
                </a:ext>
              </a:extLst>
            </p:cNvPr>
            <p:cNvGrpSpPr/>
            <p:nvPr/>
          </p:nvGrpSpPr>
          <p:grpSpPr>
            <a:xfrm>
              <a:off x="1065901" y="3422322"/>
              <a:ext cx="2813480" cy="327901"/>
              <a:chOff x="2376080" y="1942847"/>
              <a:chExt cx="3462744" cy="403571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209CD818-9621-0B21-728F-2F9B98A59EC0}"/>
                  </a:ext>
                </a:extLst>
              </p:cNvPr>
              <p:cNvSpPr/>
              <p:nvPr/>
            </p:nvSpPr>
            <p:spPr>
              <a:xfrm>
                <a:off x="2376080" y="1970919"/>
                <a:ext cx="351452" cy="336286"/>
              </a:xfrm>
              <a:prstGeom prst="ellipse">
                <a:avLst/>
              </a:prstGeom>
              <a:solidFill>
                <a:srgbClr val="008037"/>
              </a:solidFill>
              <a:ln w="28575">
                <a:solidFill>
                  <a:srgbClr val="0080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63" dirty="0"/>
                  <a:t>7</a:t>
                </a:r>
              </a:p>
            </p:txBody>
          </p:sp>
          <p:sp>
            <p:nvSpPr>
              <p:cNvPr id="18" name="Organigramme : Alternative 17">
                <a:extLst>
                  <a:ext uri="{FF2B5EF4-FFF2-40B4-BE49-F238E27FC236}">
                    <a16:creationId xmlns:a16="http://schemas.microsoft.com/office/drawing/2014/main" id="{2AB26728-AAA3-8F2A-A830-B3D3AA8C3463}"/>
                  </a:ext>
                </a:extLst>
              </p:cNvPr>
              <p:cNvSpPr/>
              <p:nvPr/>
            </p:nvSpPr>
            <p:spPr>
              <a:xfrm>
                <a:off x="2376080" y="1942847"/>
                <a:ext cx="3462744" cy="403571"/>
              </a:xfrm>
              <a:prstGeom prst="flowChartAlternateProcess">
                <a:avLst/>
              </a:prstGeom>
              <a:noFill/>
              <a:ln w="19050">
                <a:solidFill>
                  <a:srgbClr val="0080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38" dirty="0">
                    <a:solidFill>
                      <a:schemeClr val="tx1"/>
                    </a:solidFill>
                  </a:rPr>
                  <a:t>Nommez les champs</a:t>
                </a:r>
              </a:p>
            </p:txBody>
          </p:sp>
        </p:grp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C2B570E9-30FC-DA3D-0844-F39698C773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62563" y="3750223"/>
              <a:ext cx="250809" cy="252824"/>
            </a:xfrm>
            <a:prstGeom prst="straightConnector1">
              <a:avLst/>
            </a:prstGeom>
            <a:ln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D4D52BE6-2E77-ADD1-A507-F9C6B39F3659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3879381" y="3586273"/>
              <a:ext cx="3666206" cy="416774"/>
            </a:xfrm>
            <a:prstGeom prst="straightConnector1">
              <a:avLst/>
            </a:prstGeom>
            <a:ln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6E2D3679-A816-D58F-5079-85429EA8041F}"/>
                </a:ext>
              </a:extLst>
            </p:cNvPr>
            <p:cNvSpPr/>
            <p:nvPr/>
          </p:nvSpPr>
          <p:spPr>
            <a:xfrm>
              <a:off x="5850732" y="5473713"/>
              <a:ext cx="1029295" cy="333759"/>
            </a:xfrm>
            <a:prstGeom prst="ellipse">
              <a:avLst/>
            </a:prstGeom>
            <a:noFill/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-273153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👥 Contacts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718708" y="623254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>
            <a:extLst>
              <a:ext uri="{FF2B5EF4-FFF2-40B4-BE49-F238E27FC236}">
                <a16:creationId xmlns:a16="http://schemas.microsoft.com/office/drawing/2014/main" id="{F259F13C-3831-0915-A6B1-D722E2D36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500" y="4737771"/>
            <a:ext cx="6692973" cy="2113574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BACEB0A8-6AE4-223C-E82D-207AAF045E61}"/>
              </a:ext>
            </a:extLst>
          </p:cNvPr>
          <p:cNvSpPr/>
          <p:nvPr/>
        </p:nvSpPr>
        <p:spPr>
          <a:xfrm>
            <a:off x="2565497" y="5044751"/>
            <a:ext cx="733010" cy="259654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D0C1C2B2-9AB2-43B0-CEA1-0DCF6B638826}"/>
              </a:ext>
            </a:extLst>
          </p:cNvPr>
          <p:cNvCxnSpPr>
            <a:cxnSpLocks/>
          </p:cNvCxnSpPr>
          <p:nvPr/>
        </p:nvCxnSpPr>
        <p:spPr>
          <a:xfrm flipH="1">
            <a:off x="3099415" y="5413972"/>
            <a:ext cx="689500" cy="554528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rganigramme : Alternative 26">
            <a:extLst>
              <a:ext uri="{FF2B5EF4-FFF2-40B4-BE49-F238E27FC236}">
                <a16:creationId xmlns:a16="http://schemas.microsoft.com/office/drawing/2014/main" id="{3B1B4215-1FC6-3775-AA19-F2A9AC032B5F}"/>
              </a:ext>
            </a:extLst>
          </p:cNvPr>
          <p:cNvSpPr/>
          <p:nvPr/>
        </p:nvSpPr>
        <p:spPr>
          <a:xfrm>
            <a:off x="3421036" y="5156130"/>
            <a:ext cx="3063928" cy="255096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Choisissez ou créez une liste de diffusion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4CDA2AF-EBAA-7F5E-9C94-3F12CC5F043B}"/>
              </a:ext>
            </a:extLst>
          </p:cNvPr>
          <p:cNvSpPr/>
          <p:nvPr/>
        </p:nvSpPr>
        <p:spPr>
          <a:xfrm>
            <a:off x="3421036" y="5157143"/>
            <a:ext cx="268731" cy="221408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55957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CEAAA6A-A120-8BD4-1E06-7F739B4EE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08" y="1205927"/>
            <a:ext cx="8436755" cy="451250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15" y="-293395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👥 Contacts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608610" y="603012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BB4EE0B-D164-094D-E2FB-4D7D0FD1A78F}"/>
              </a:ext>
            </a:extLst>
          </p:cNvPr>
          <p:cNvGrpSpPr/>
          <p:nvPr/>
        </p:nvGrpSpPr>
        <p:grpSpPr>
          <a:xfrm>
            <a:off x="0" y="990307"/>
            <a:ext cx="9906000" cy="3888966"/>
            <a:chOff x="0" y="1035790"/>
            <a:chExt cx="12192000" cy="478642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BA924AE-9E7C-F451-74FC-D87D18456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5873"/>
            <a:stretch/>
          </p:blipFill>
          <p:spPr>
            <a:xfrm>
              <a:off x="0" y="1035790"/>
              <a:ext cx="12192000" cy="676158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12A60E7-1FEB-943F-7EAF-48FDA02C4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1028" r="94375" b="6886"/>
            <a:stretch/>
          </p:blipFill>
          <p:spPr>
            <a:xfrm>
              <a:off x="0" y="5243712"/>
              <a:ext cx="685800" cy="578498"/>
            </a:xfrm>
            <a:prstGeom prst="rect">
              <a:avLst/>
            </a:prstGeom>
          </p:spPr>
        </p:pic>
      </p:grpSp>
      <p:sp>
        <p:nvSpPr>
          <p:cNvPr id="13" name="Ellipse 12">
            <a:extLst>
              <a:ext uri="{FF2B5EF4-FFF2-40B4-BE49-F238E27FC236}">
                <a16:creationId xmlns:a16="http://schemas.microsoft.com/office/drawing/2014/main" id="{74D08B4F-8A1E-DE60-1CB2-015B12DC1A24}"/>
              </a:ext>
            </a:extLst>
          </p:cNvPr>
          <p:cNvSpPr/>
          <p:nvPr/>
        </p:nvSpPr>
        <p:spPr>
          <a:xfrm>
            <a:off x="6996113" y="1205926"/>
            <a:ext cx="1418780" cy="333759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9DEF1D8-1BAA-E765-F757-EFD99BF6B6B4}"/>
              </a:ext>
            </a:extLst>
          </p:cNvPr>
          <p:cNvGrpSpPr/>
          <p:nvPr/>
        </p:nvGrpSpPr>
        <p:grpSpPr>
          <a:xfrm>
            <a:off x="2352007" y="5313263"/>
            <a:ext cx="1858712" cy="327901"/>
            <a:chOff x="2116521" y="6264815"/>
            <a:chExt cx="2017263" cy="403571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209CD818-9621-0B21-728F-2F9B98A59EC0}"/>
                </a:ext>
              </a:extLst>
            </p:cNvPr>
            <p:cNvSpPr/>
            <p:nvPr/>
          </p:nvSpPr>
          <p:spPr>
            <a:xfrm>
              <a:off x="2116521" y="6298457"/>
              <a:ext cx="351452" cy="336286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dirty="0"/>
                <a:t>9</a:t>
              </a:r>
            </a:p>
          </p:txBody>
        </p:sp>
        <p:sp>
          <p:nvSpPr>
            <p:cNvPr id="18" name="Organigramme : Alternative 17">
              <a:extLst>
                <a:ext uri="{FF2B5EF4-FFF2-40B4-BE49-F238E27FC236}">
                  <a16:creationId xmlns:a16="http://schemas.microsoft.com/office/drawing/2014/main" id="{2AB26728-AAA3-8F2A-A830-B3D3AA8C3463}"/>
                </a:ext>
              </a:extLst>
            </p:cNvPr>
            <p:cNvSpPr/>
            <p:nvPr/>
          </p:nvSpPr>
          <p:spPr>
            <a:xfrm>
              <a:off x="2116521" y="6264815"/>
              <a:ext cx="2017263" cy="40357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38" dirty="0">
                  <a:solidFill>
                    <a:schemeClr val="tx1"/>
                  </a:solidFill>
                </a:rPr>
                <a:t>Validez l’import</a:t>
              </a:r>
            </a:p>
          </p:txBody>
        </p:sp>
      </p:grpSp>
      <p:sp>
        <p:nvSpPr>
          <p:cNvPr id="17" name="Ellipse 16">
            <a:extLst>
              <a:ext uri="{FF2B5EF4-FFF2-40B4-BE49-F238E27FC236}">
                <a16:creationId xmlns:a16="http://schemas.microsoft.com/office/drawing/2014/main" id="{664C0F17-4F37-FF0E-7CA6-E6C886BAE143}"/>
              </a:ext>
            </a:extLst>
          </p:cNvPr>
          <p:cNvSpPr/>
          <p:nvPr/>
        </p:nvSpPr>
        <p:spPr>
          <a:xfrm>
            <a:off x="1052513" y="3492003"/>
            <a:ext cx="176821" cy="213671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20B546D-437A-27C5-C893-F4D3C7FF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</p:spTree>
    <p:extLst>
      <p:ext uri="{BB962C8B-B14F-4D97-AF65-F5344CB8AC3E}">
        <p14:creationId xmlns:p14="http://schemas.microsoft.com/office/powerpoint/2010/main" val="42179401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16406</TotalTime>
  <Words>392</Words>
  <Application>Microsoft Office PowerPoint</Application>
  <PresentationFormat>Format A4 (210 x 297 mm)</PresentationFormat>
  <Paragraphs>138</Paragraphs>
  <Slides>16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Sendinblue</vt:lpstr>
      <vt:lpstr>Sendinblue</vt:lpstr>
      <vt:lpstr>🖼 TEMPLATE</vt:lpstr>
      <vt:lpstr>🖼 TEMPLATE</vt:lpstr>
      <vt:lpstr>🖼 TEMPLATE</vt:lpstr>
      <vt:lpstr>👥 Contacts</vt:lpstr>
      <vt:lpstr>👥 Contacts</vt:lpstr>
      <vt:lpstr>👥 Contacts</vt:lpstr>
      <vt:lpstr>👥 Contacts</vt:lpstr>
      <vt:lpstr>👥 Contacts</vt:lpstr>
      <vt:lpstr>📩 Envoyer</vt:lpstr>
      <vt:lpstr>Présentation PowerPoint</vt:lpstr>
      <vt:lpstr>📩 Envoyer</vt:lpstr>
      <vt:lpstr>🤖 Automatisation</vt:lpstr>
      <vt:lpstr>🤖 Automation</vt:lpstr>
      <vt:lpstr>💡 Bon à savoir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57</cp:revision>
  <cp:lastPrinted>2022-01-08T13:47:22Z</cp:lastPrinted>
  <dcterms:created xsi:type="dcterms:W3CDTF">2021-12-15T13:49:53Z</dcterms:created>
  <dcterms:modified xsi:type="dcterms:W3CDTF">2023-02-09T13:10:25Z</dcterms:modified>
</cp:coreProperties>
</file>